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148"/>
  </p:notesMasterIdLst>
  <p:handoutMasterIdLst>
    <p:handoutMasterId r:id="rId149"/>
  </p:handoutMasterIdLst>
  <p:sldIdLst>
    <p:sldId id="1366" r:id="rId2"/>
    <p:sldId id="1887" r:id="rId3"/>
    <p:sldId id="1269" r:id="rId4"/>
    <p:sldId id="1829" r:id="rId5"/>
    <p:sldId id="1270" r:id="rId6"/>
    <p:sldId id="1886" r:id="rId7"/>
    <p:sldId id="1918" r:id="rId8"/>
    <p:sldId id="1919" r:id="rId9"/>
    <p:sldId id="1920" r:id="rId10"/>
    <p:sldId id="1271" r:id="rId11"/>
    <p:sldId id="1272" r:id="rId12"/>
    <p:sldId id="2049" r:id="rId13"/>
    <p:sldId id="1340" r:id="rId14"/>
    <p:sldId id="1341" r:id="rId15"/>
    <p:sldId id="1342" r:id="rId16"/>
    <p:sldId id="1343" r:id="rId17"/>
    <p:sldId id="1344" r:id="rId18"/>
    <p:sldId id="1833" r:id="rId19"/>
    <p:sldId id="1832" r:id="rId20"/>
    <p:sldId id="2077" r:id="rId21"/>
    <p:sldId id="2072" r:id="rId22"/>
    <p:sldId id="1907" r:id="rId23"/>
    <p:sldId id="2096" r:id="rId24"/>
    <p:sldId id="2097" r:id="rId25"/>
    <p:sldId id="2098" r:id="rId26"/>
    <p:sldId id="2099" r:id="rId27"/>
    <p:sldId id="2100" r:id="rId28"/>
    <p:sldId id="2101" r:id="rId29"/>
    <p:sldId id="2102" r:id="rId30"/>
    <p:sldId id="2103" r:id="rId31"/>
    <p:sldId id="2104" r:id="rId32"/>
    <p:sldId id="2105" r:id="rId33"/>
    <p:sldId id="2106" r:id="rId34"/>
    <p:sldId id="2107" r:id="rId35"/>
    <p:sldId id="2108" r:id="rId36"/>
    <p:sldId id="2109" r:id="rId37"/>
    <p:sldId id="2110" r:id="rId38"/>
    <p:sldId id="2111" r:id="rId39"/>
    <p:sldId id="2112" r:id="rId40"/>
    <p:sldId id="2113" r:id="rId41"/>
    <p:sldId id="2114" r:id="rId42"/>
    <p:sldId id="1908" r:id="rId43"/>
    <p:sldId id="1909" r:id="rId44"/>
    <p:sldId id="1910" r:id="rId45"/>
    <p:sldId id="1911" r:id="rId46"/>
    <p:sldId id="1697" r:id="rId47"/>
    <p:sldId id="1899" r:id="rId48"/>
    <p:sldId id="1698" r:id="rId49"/>
    <p:sldId id="1860" r:id="rId50"/>
    <p:sldId id="1699" r:id="rId51"/>
    <p:sldId id="1861" r:id="rId52"/>
    <p:sldId id="1700" r:id="rId53"/>
    <p:sldId id="1702" r:id="rId54"/>
    <p:sldId id="1580" r:id="rId55"/>
    <p:sldId id="1898" r:id="rId56"/>
    <p:sldId id="1581" r:id="rId57"/>
    <p:sldId id="1582" r:id="rId58"/>
    <p:sldId id="1583" r:id="rId59"/>
    <p:sldId id="1585" r:id="rId60"/>
    <p:sldId id="1586" r:id="rId61"/>
    <p:sldId id="1600" r:id="rId62"/>
    <p:sldId id="1584" r:id="rId63"/>
    <p:sldId id="1587" r:id="rId64"/>
    <p:sldId id="1588" r:id="rId65"/>
    <p:sldId id="1589" r:id="rId66"/>
    <p:sldId id="1590" r:id="rId67"/>
    <p:sldId id="1591" r:id="rId68"/>
    <p:sldId id="1593" r:id="rId69"/>
    <p:sldId id="1592" r:id="rId70"/>
    <p:sldId id="1906" r:id="rId71"/>
    <p:sldId id="861" r:id="rId72"/>
    <p:sldId id="862" r:id="rId73"/>
    <p:sldId id="863" r:id="rId74"/>
    <p:sldId id="864" r:id="rId75"/>
    <p:sldId id="924" r:id="rId76"/>
    <p:sldId id="925" r:id="rId77"/>
    <p:sldId id="865" r:id="rId78"/>
    <p:sldId id="866" r:id="rId79"/>
    <p:sldId id="867" r:id="rId80"/>
    <p:sldId id="868" r:id="rId81"/>
    <p:sldId id="869" r:id="rId82"/>
    <p:sldId id="1232" r:id="rId83"/>
    <p:sldId id="921" r:id="rId84"/>
    <p:sldId id="879" r:id="rId85"/>
    <p:sldId id="880" r:id="rId86"/>
    <p:sldId id="881" r:id="rId87"/>
    <p:sldId id="882" r:id="rId88"/>
    <p:sldId id="883" r:id="rId89"/>
    <p:sldId id="884" r:id="rId90"/>
    <p:sldId id="885" r:id="rId91"/>
    <p:sldId id="886" r:id="rId92"/>
    <p:sldId id="887" r:id="rId93"/>
    <p:sldId id="888" r:id="rId94"/>
    <p:sldId id="889" r:id="rId95"/>
    <p:sldId id="890" r:id="rId96"/>
    <p:sldId id="891" r:id="rId97"/>
    <p:sldId id="1043" r:id="rId98"/>
    <p:sldId id="1044" r:id="rId99"/>
    <p:sldId id="1045" r:id="rId100"/>
    <p:sldId id="1046" r:id="rId101"/>
    <p:sldId id="1047" r:id="rId102"/>
    <p:sldId id="1048" r:id="rId103"/>
    <p:sldId id="1049" r:id="rId104"/>
    <p:sldId id="1050" r:id="rId105"/>
    <p:sldId id="1051" r:id="rId106"/>
    <p:sldId id="1052" r:id="rId107"/>
    <p:sldId id="1053" r:id="rId108"/>
    <p:sldId id="1054" r:id="rId109"/>
    <p:sldId id="1055" r:id="rId110"/>
    <p:sldId id="1056" r:id="rId111"/>
    <p:sldId id="1057" r:id="rId112"/>
    <p:sldId id="1128" r:id="rId113"/>
    <p:sldId id="1120" r:id="rId114"/>
    <p:sldId id="1121" r:id="rId115"/>
    <p:sldId id="1122" r:id="rId116"/>
    <p:sldId id="1123" r:id="rId117"/>
    <p:sldId id="1124" r:id="rId118"/>
    <p:sldId id="1125" r:id="rId119"/>
    <p:sldId id="1126" r:id="rId120"/>
    <p:sldId id="1127" r:id="rId121"/>
    <p:sldId id="1633" r:id="rId122"/>
    <p:sldId id="1634" r:id="rId123"/>
    <p:sldId id="1635" r:id="rId124"/>
    <p:sldId id="1636" r:id="rId125"/>
    <p:sldId id="1637" r:id="rId126"/>
    <p:sldId id="1638" r:id="rId127"/>
    <p:sldId id="1639" r:id="rId128"/>
    <p:sldId id="1640" r:id="rId129"/>
    <p:sldId id="1641" r:id="rId130"/>
    <p:sldId id="871" r:id="rId131"/>
    <p:sldId id="1558" r:id="rId132"/>
    <p:sldId id="1539" r:id="rId133"/>
    <p:sldId id="1788" r:id="rId134"/>
    <p:sldId id="1789" r:id="rId135"/>
    <p:sldId id="1790" r:id="rId136"/>
    <p:sldId id="1792" r:id="rId137"/>
    <p:sldId id="1791" r:id="rId138"/>
    <p:sldId id="1793" r:id="rId139"/>
    <p:sldId id="1779" r:id="rId140"/>
    <p:sldId id="1780" r:id="rId141"/>
    <p:sldId id="1781" r:id="rId142"/>
    <p:sldId id="1660" r:id="rId143"/>
    <p:sldId id="1661" r:id="rId144"/>
    <p:sldId id="1662" r:id="rId145"/>
    <p:sldId id="1663" r:id="rId146"/>
    <p:sldId id="1664" r:id="rId147"/>
  </p:sldIdLst>
  <p:sldSz cx="12192000" cy="6858000"/>
  <p:notesSz cx="6883400" cy="9994900"/>
  <p:embeddedFontLst>
    <p:embeddedFont>
      <p:font typeface="Aharoni" panose="02010803020104030203" pitchFamily="2" charset="-79"/>
      <p:bold r:id="rId150"/>
    </p:embeddedFont>
    <p:embeddedFont>
      <p:font typeface="Calibri" panose="020F0502020204030204" pitchFamily="34" charset="0"/>
      <p:regular r:id="rId151"/>
      <p:bold r:id="rId152"/>
      <p:italic r:id="rId153"/>
      <p:boldItalic r:id="rId154"/>
    </p:embeddedFont>
    <p:embeddedFont>
      <p:font typeface="Times" panose="02020603050405020304" pitchFamily="18" charset="0"/>
      <p:regular r:id="rId155"/>
      <p:bold r:id="rId156"/>
      <p:italic r:id="rId157"/>
      <p:boldItalic r:id="rId158"/>
    </p:embeddedFont>
  </p:embeddedFontLst>
  <p:custShowLst>
    <p:custShow name="Bare Essentials" id="0">
      <p:sldLst/>
    </p:custShow>
  </p:custShowLst>
  <p:defaultTex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Operator overloading" id="{6CF33E05-4B76-4BB0-88C3-07153F760219}">
          <p14:sldIdLst>
            <p14:sldId id="1366"/>
            <p14:sldId id="1887"/>
            <p14:sldId id="1269"/>
            <p14:sldId id="1829"/>
            <p14:sldId id="1270"/>
            <p14:sldId id="1886"/>
            <p14:sldId id="1918"/>
            <p14:sldId id="1919"/>
            <p14:sldId id="1920"/>
            <p14:sldId id="1271"/>
            <p14:sldId id="1272"/>
            <p14:sldId id="2049"/>
          </p14:sldIdLst>
        </p14:section>
        <p14:section name="This" id="{79AA1E4E-7AB5-4A1E-8A2E-D0D1F587AE9E}">
          <p14:sldIdLst>
            <p14:sldId id="1340"/>
            <p14:sldId id="1341"/>
            <p14:sldId id="1342"/>
            <p14:sldId id="1343"/>
            <p14:sldId id="1344"/>
            <p14:sldId id="1833"/>
            <p14:sldId id="1832"/>
          </p14:sldIdLst>
        </p14:section>
        <p14:section name="Interfaces" id="{2D2C6D69-B908-4E8E-8256-2F42DDC1CFE7}">
          <p14:sldIdLst/>
        </p14:section>
        <p14:section name="Interfaces in praktijk" id="{C2AB1FC7-2C62-402F-985D-862520622618}">
          <p14:sldIdLst/>
        </p14:section>
        <p14:section name="Polymorfisme+interfaces" id="{BE34AF4F-039D-4F24-9DA7-5D7373CDAEF0}">
          <p14:sldIdLst>
            <p14:sldId id="2077"/>
            <p14:sldId id="2072"/>
          </p14:sldIdLst>
        </p14:section>
        <p14:section name="HTML Generator" id="{E5FD76B2-CB96-4CAA-84A9-D6E8F287965D}">
          <p14:sldIdLst/>
        </p14:section>
        <p14:section name="Einde sem 2" id="{736473E2-78EF-42CB-959E-1088968401CD}">
          <p14:sldIdLst>
            <p14:sldId id="1907"/>
            <p14:sldId id="2096"/>
            <p14:sldId id="2097"/>
            <p14:sldId id="2098"/>
            <p14:sldId id="2099"/>
            <p14:sldId id="2100"/>
            <p14:sldId id="2101"/>
            <p14:sldId id="2102"/>
            <p14:sldId id="2103"/>
            <p14:sldId id="2104"/>
            <p14:sldId id="2105"/>
            <p14:sldId id="2106"/>
            <p14:sldId id="2107"/>
            <p14:sldId id="2108"/>
            <p14:sldId id="2109"/>
            <p14:sldId id="2110"/>
            <p14:sldId id="2111"/>
            <p14:sldId id="2112"/>
            <p14:sldId id="2113"/>
            <p14:sldId id="2114"/>
            <p14:sldId id="1908"/>
            <p14:sldId id="1909"/>
            <p14:sldId id="1910"/>
            <p14:sldId id="1911"/>
            <p14:sldId id="1697"/>
            <p14:sldId id="1899"/>
            <p14:sldId id="1698"/>
            <p14:sldId id="1860"/>
            <p14:sldId id="1699"/>
            <p14:sldId id="1861"/>
            <p14:sldId id="1700"/>
            <p14:sldId id="1702"/>
          </p14:sldIdLst>
        </p14:section>
        <p14:section name="OOGAme" id="{6E57D517-0F39-40E7-8FAD-4B892639D3C7}">
          <p14:sldIdLst/>
        </p14:section>
        <p14:section name="Doom Source code" id="{6469281F-5FA2-44CF-BF71-048659945FF6}">
          <p14:sldIdLst>
            <p14:sldId id="1580"/>
            <p14:sldId id="1898"/>
            <p14:sldId id="1581"/>
            <p14:sldId id="1582"/>
            <p14:sldId id="1583"/>
            <p14:sldId id="1585"/>
            <p14:sldId id="1586"/>
            <p14:sldId id="1600"/>
            <p14:sldId id="1584"/>
            <p14:sldId id="1587"/>
            <p14:sldId id="1588"/>
            <p14:sldId id="1589"/>
            <p14:sldId id="1590"/>
            <p14:sldId id="1591"/>
            <p14:sldId id="1593"/>
            <p14:sldId id="1592"/>
            <p14:sldId id="1906"/>
          </p14:sldIdLst>
        </p14:section>
        <p14:section name="Unused stuff" id="{707397AD-2C98-42C4-88B2-3FD10A2D0F0C}">
          <p14:sldIdLst>
            <p14:sldId id="861"/>
            <p14:sldId id="862"/>
            <p14:sldId id="863"/>
            <p14:sldId id="864"/>
            <p14:sldId id="924"/>
            <p14:sldId id="925"/>
            <p14:sldId id="865"/>
            <p14:sldId id="866"/>
            <p14:sldId id="867"/>
            <p14:sldId id="868"/>
            <p14:sldId id="869"/>
            <p14:sldId id="1232"/>
            <p14:sldId id="921"/>
            <p14:sldId id="879"/>
            <p14:sldId id="880"/>
            <p14:sldId id="881"/>
            <p14:sldId id="882"/>
            <p14:sldId id="883"/>
            <p14:sldId id="884"/>
            <p14:sldId id="885"/>
            <p14:sldId id="886"/>
            <p14:sldId id="887"/>
            <p14:sldId id="888"/>
            <p14:sldId id="889"/>
            <p14:sldId id="890"/>
            <p14:sldId id="891"/>
            <p14:sldId id="1043"/>
            <p14:sldId id="1044"/>
            <p14:sldId id="1045"/>
            <p14:sldId id="1046"/>
            <p14:sldId id="1047"/>
            <p14:sldId id="1048"/>
            <p14:sldId id="1049"/>
            <p14:sldId id="1050"/>
            <p14:sldId id="1051"/>
            <p14:sldId id="1052"/>
            <p14:sldId id="1053"/>
            <p14:sldId id="1054"/>
            <p14:sldId id="1055"/>
            <p14:sldId id="1056"/>
            <p14:sldId id="1057"/>
            <p14:sldId id="1128"/>
            <p14:sldId id="1120"/>
            <p14:sldId id="1121"/>
            <p14:sldId id="1122"/>
            <p14:sldId id="1123"/>
            <p14:sldId id="1124"/>
            <p14:sldId id="1125"/>
            <p14:sldId id="1126"/>
            <p14:sldId id="1127"/>
          </p14:sldIdLst>
        </p14:section>
        <p14:section name="Advanced debugging" id="{4F6B20E3-57C6-4F08-9A84-FE4457D33F49}">
          <p14:sldIdLst>
            <p14:sldId id="1633"/>
            <p14:sldId id="1634"/>
            <p14:sldId id="1635"/>
            <p14:sldId id="1636"/>
            <p14:sldId id="1637"/>
            <p14:sldId id="1638"/>
            <p14:sldId id="1639"/>
            <p14:sldId id="1640"/>
            <p14:sldId id="1641"/>
            <p14:sldId id="871"/>
          </p14:sldIdLst>
        </p14:section>
        <p14:section name="This en objectsd" id="{AD71ABA1-40FD-4A70-873D-3F29D4112539}">
          <p14:sldIdLst>
            <p14:sldId id="1558"/>
            <p14:sldId id="1539"/>
          </p14:sldIdLst>
        </p14:section>
        <p14:section name="Struct" id="{E34BB7E6-ADF6-4716-92E0-70264508C7BB}">
          <p14:sldIdLst>
            <p14:sldId id="1788"/>
            <p14:sldId id="1789"/>
            <p14:sldId id="1790"/>
            <p14:sldId id="1792"/>
            <p14:sldId id="1791"/>
            <p14:sldId id="1793"/>
          </p14:sldIdLst>
        </p14:section>
        <p14:section name="String stuff" id="{1E908DEA-94EC-48B6-85A5-C50FCC93F190}">
          <p14:sldIdLst>
            <p14:sldId id="1779"/>
            <p14:sldId id="1780"/>
            <p14:sldId id="1781"/>
          </p14:sldIdLst>
        </p14:section>
        <p14:section name="Strings en chars" id="{D75D7727-6359-446E-8669-040E057F6DF3}">
          <p14:sldIdLst>
            <p14:sldId id="1660"/>
            <p14:sldId id="1661"/>
            <p14:sldId id="1662"/>
            <p14:sldId id="1663"/>
            <p14:sldId id="16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4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00F"/>
    <a:srgbClr val="FF8800"/>
    <a:srgbClr val="F9B479"/>
    <a:srgbClr val="F2C37F"/>
    <a:srgbClr val="0099FF"/>
    <a:srgbClr val="0033CC"/>
    <a:srgbClr val="92D050"/>
    <a:srgbClr val="FFFFFF"/>
    <a:srgbClr val="000000"/>
    <a:srgbClr val="0E27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7" autoAdjust="0"/>
    <p:restoredTop sz="94514" autoAdjust="0"/>
  </p:normalViewPr>
  <p:slideViewPr>
    <p:cSldViewPr snapToGrid="0">
      <p:cViewPr varScale="1">
        <p:scale>
          <a:sx n="105" d="100"/>
          <a:sy n="105" d="100"/>
        </p:scale>
        <p:origin x="1284" y="78"/>
      </p:cViewPr>
      <p:guideLst>
        <p:guide orient="horz" pos="2160"/>
        <p:guide pos="3840"/>
      </p:guideLst>
    </p:cSldViewPr>
  </p:slideViewPr>
  <p:outlineViewPr>
    <p:cViewPr>
      <p:scale>
        <a:sx n="33" d="100"/>
        <a:sy n="33" d="100"/>
      </p:scale>
      <p:origin x="0" y="697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Lst>
  </p:outlineViewPr>
  <p:notesTextViewPr>
    <p:cViewPr>
      <p:scale>
        <a:sx n="3" d="2"/>
        <a:sy n="3" d="2"/>
      </p:scale>
      <p:origin x="0" y="0"/>
    </p:cViewPr>
  </p:notesTextViewPr>
  <p:sorterViewPr>
    <p:cViewPr>
      <p:scale>
        <a:sx n="66" d="100"/>
        <a:sy n="66" d="100"/>
      </p:scale>
      <p:origin x="0" y="30900"/>
    </p:cViewPr>
  </p:sorterViewPr>
  <p:notesViewPr>
    <p:cSldViewPr snapToGrid="0">
      <p:cViewPr varScale="1">
        <p:scale>
          <a:sx n="78" d="100"/>
          <a:sy n="78" d="100"/>
        </p:scale>
        <p:origin x="-3336" y="-90"/>
      </p:cViewPr>
      <p:guideLst>
        <p:guide orient="horz" pos="3148"/>
        <p:guide pos="216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5.fntdata"/><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fntdata"/><Relationship Id="rId15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font" Target="fonts/font4.fntdata"/><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font" Target="fonts/font2.fntdata"/><Relationship Id="rId156"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9.fntdata"/></Relationships>
</file>

<file path=ppt/_rels/viewProps.xml.rels><?xml version="1.0" encoding="UTF-8" standalone="yes"?>
<Relationships xmlns="http://schemas.openxmlformats.org/package/2006/relationships"><Relationship Id="rId13" Type="http://schemas.openxmlformats.org/officeDocument/2006/relationships/slide" Target="slides/slide71.xml"/><Relationship Id="rId18" Type="http://schemas.openxmlformats.org/officeDocument/2006/relationships/slide" Target="slides/slide76.xml"/><Relationship Id="rId26" Type="http://schemas.openxmlformats.org/officeDocument/2006/relationships/slide" Target="slides/slide85.xml"/><Relationship Id="rId39" Type="http://schemas.openxmlformats.org/officeDocument/2006/relationships/slide" Target="slides/slide98.xml"/><Relationship Id="rId21" Type="http://schemas.openxmlformats.org/officeDocument/2006/relationships/slide" Target="slides/slide79.xml"/><Relationship Id="rId34" Type="http://schemas.openxmlformats.org/officeDocument/2006/relationships/slide" Target="slides/slide93.xml"/><Relationship Id="rId42" Type="http://schemas.openxmlformats.org/officeDocument/2006/relationships/slide" Target="slides/slide101.xml"/><Relationship Id="rId47" Type="http://schemas.openxmlformats.org/officeDocument/2006/relationships/slide" Target="slides/slide106.xml"/><Relationship Id="rId50" Type="http://schemas.openxmlformats.org/officeDocument/2006/relationships/slide" Target="slides/slide109.xml"/><Relationship Id="rId55" Type="http://schemas.openxmlformats.org/officeDocument/2006/relationships/slide" Target="slides/slide115.xml"/><Relationship Id="rId63" Type="http://schemas.openxmlformats.org/officeDocument/2006/relationships/slide" Target="slides/slide123.xml"/><Relationship Id="rId68" Type="http://schemas.openxmlformats.org/officeDocument/2006/relationships/slide" Target="slides/slide128.xml"/><Relationship Id="rId76" Type="http://schemas.openxmlformats.org/officeDocument/2006/relationships/slide" Target="slides/slide137.xml"/><Relationship Id="rId7" Type="http://schemas.openxmlformats.org/officeDocument/2006/relationships/slide" Target="slides/slide46.xml"/><Relationship Id="rId71" Type="http://schemas.openxmlformats.org/officeDocument/2006/relationships/slide" Target="slides/slide132.xml"/><Relationship Id="rId2" Type="http://schemas.openxmlformats.org/officeDocument/2006/relationships/slide" Target="slides/slide21.xml"/><Relationship Id="rId16" Type="http://schemas.openxmlformats.org/officeDocument/2006/relationships/slide" Target="slides/slide74.xml"/><Relationship Id="rId29" Type="http://schemas.openxmlformats.org/officeDocument/2006/relationships/slide" Target="slides/slide88.xml"/><Relationship Id="rId11" Type="http://schemas.openxmlformats.org/officeDocument/2006/relationships/slide" Target="slides/slide52.xml"/><Relationship Id="rId24" Type="http://schemas.openxmlformats.org/officeDocument/2006/relationships/slide" Target="slides/slide83.xml"/><Relationship Id="rId32" Type="http://schemas.openxmlformats.org/officeDocument/2006/relationships/slide" Target="slides/slide91.xml"/><Relationship Id="rId37" Type="http://schemas.openxmlformats.org/officeDocument/2006/relationships/slide" Target="slides/slide96.xml"/><Relationship Id="rId40" Type="http://schemas.openxmlformats.org/officeDocument/2006/relationships/slide" Target="slides/slide99.xml"/><Relationship Id="rId45" Type="http://schemas.openxmlformats.org/officeDocument/2006/relationships/slide" Target="slides/slide104.xml"/><Relationship Id="rId53" Type="http://schemas.openxmlformats.org/officeDocument/2006/relationships/slide" Target="slides/slide113.xml"/><Relationship Id="rId58" Type="http://schemas.openxmlformats.org/officeDocument/2006/relationships/slide" Target="slides/slide118.xml"/><Relationship Id="rId66" Type="http://schemas.openxmlformats.org/officeDocument/2006/relationships/slide" Target="slides/slide126.xml"/><Relationship Id="rId74" Type="http://schemas.openxmlformats.org/officeDocument/2006/relationships/slide" Target="slides/slide135.xml"/><Relationship Id="rId79" Type="http://schemas.openxmlformats.org/officeDocument/2006/relationships/slide" Target="slides/slide143.xml"/><Relationship Id="rId5" Type="http://schemas.openxmlformats.org/officeDocument/2006/relationships/slide" Target="slides/slide24.xml"/><Relationship Id="rId61" Type="http://schemas.openxmlformats.org/officeDocument/2006/relationships/slide" Target="slides/slide121.xml"/><Relationship Id="rId82" Type="http://schemas.openxmlformats.org/officeDocument/2006/relationships/slide" Target="slides/slide146.xml"/><Relationship Id="rId10" Type="http://schemas.openxmlformats.org/officeDocument/2006/relationships/slide" Target="slides/slide50.xml"/><Relationship Id="rId19" Type="http://schemas.openxmlformats.org/officeDocument/2006/relationships/slide" Target="slides/slide77.xml"/><Relationship Id="rId31" Type="http://schemas.openxmlformats.org/officeDocument/2006/relationships/slide" Target="slides/slide90.xml"/><Relationship Id="rId44" Type="http://schemas.openxmlformats.org/officeDocument/2006/relationships/slide" Target="slides/slide103.xml"/><Relationship Id="rId52" Type="http://schemas.openxmlformats.org/officeDocument/2006/relationships/slide" Target="slides/slide111.xml"/><Relationship Id="rId60" Type="http://schemas.openxmlformats.org/officeDocument/2006/relationships/slide" Target="slides/slide120.xml"/><Relationship Id="rId65" Type="http://schemas.openxmlformats.org/officeDocument/2006/relationships/slide" Target="slides/slide125.xml"/><Relationship Id="rId73" Type="http://schemas.openxmlformats.org/officeDocument/2006/relationships/slide" Target="slides/slide134.xml"/><Relationship Id="rId78" Type="http://schemas.openxmlformats.org/officeDocument/2006/relationships/slide" Target="slides/slide142.xml"/><Relationship Id="rId81" Type="http://schemas.openxmlformats.org/officeDocument/2006/relationships/slide" Target="slides/slide145.xml"/><Relationship Id="rId4" Type="http://schemas.openxmlformats.org/officeDocument/2006/relationships/slide" Target="slides/slide23.xml"/><Relationship Id="rId9" Type="http://schemas.openxmlformats.org/officeDocument/2006/relationships/slide" Target="slides/slide48.xml"/><Relationship Id="rId14" Type="http://schemas.openxmlformats.org/officeDocument/2006/relationships/slide" Target="slides/slide72.xml"/><Relationship Id="rId22" Type="http://schemas.openxmlformats.org/officeDocument/2006/relationships/slide" Target="slides/slide80.xml"/><Relationship Id="rId27" Type="http://schemas.openxmlformats.org/officeDocument/2006/relationships/slide" Target="slides/slide86.xml"/><Relationship Id="rId30" Type="http://schemas.openxmlformats.org/officeDocument/2006/relationships/slide" Target="slides/slide89.xml"/><Relationship Id="rId35" Type="http://schemas.openxmlformats.org/officeDocument/2006/relationships/slide" Target="slides/slide94.xml"/><Relationship Id="rId43" Type="http://schemas.openxmlformats.org/officeDocument/2006/relationships/slide" Target="slides/slide102.xml"/><Relationship Id="rId48" Type="http://schemas.openxmlformats.org/officeDocument/2006/relationships/slide" Target="slides/slide107.xml"/><Relationship Id="rId56" Type="http://schemas.openxmlformats.org/officeDocument/2006/relationships/slide" Target="slides/slide116.xml"/><Relationship Id="rId64" Type="http://schemas.openxmlformats.org/officeDocument/2006/relationships/slide" Target="slides/slide124.xml"/><Relationship Id="rId69" Type="http://schemas.openxmlformats.org/officeDocument/2006/relationships/slide" Target="slides/slide129.xml"/><Relationship Id="rId77" Type="http://schemas.openxmlformats.org/officeDocument/2006/relationships/slide" Target="slides/slide138.xml"/><Relationship Id="rId8" Type="http://schemas.openxmlformats.org/officeDocument/2006/relationships/slide" Target="slides/slide47.xml"/><Relationship Id="rId51" Type="http://schemas.openxmlformats.org/officeDocument/2006/relationships/slide" Target="slides/slide110.xml"/><Relationship Id="rId72" Type="http://schemas.openxmlformats.org/officeDocument/2006/relationships/slide" Target="slides/slide133.xml"/><Relationship Id="rId80" Type="http://schemas.openxmlformats.org/officeDocument/2006/relationships/slide" Target="slides/slide144.xml"/><Relationship Id="rId3" Type="http://schemas.openxmlformats.org/officeDocument/2006/relationships/slide" Target="slides/slide22.xml"/><Relationship Id="rId12" Type="http://schemas.openxmlformats.org/officeDocument/2006/relationships/slide" Target="slides/slide54.xml"/><Relationship Id="rId17" Type="http://schemas.openxmlformats.org/officeDocument/2006/relationships/slide" Target="slides/slide75.xml"/><Relationship Id="rId25" Type="http://schemas.openxmlformats.org/officeDocument/2006/relationships/slide" Target="slides/slide84.xml"/><Relationship Id="rId33" Type="http://schemas.openxmlformats.org/officeDocument/2006/relationships/slide" Target="slides/slide92.xml"/><Relationship Id="rId38" Type="http://schemas.openxmlformats.org/officeDocument/2006/relationships/slide" Target="slides/slide97.xml"/><Relationship Id="rId46" Type="http://schemas.openxmlformats.org/officeDocument/2006/relationships/slide" Target="slides/slide105.xml"/><Relationship Id="rId59" Type="http://schemas.openxmlformats.org/officeDocument/2006/relationships/slide" Target="slides/slide119.xml"/><Relationship Id="rId67" Type="http://schemas.openxmlformats.org/officeDocument/2006/relationships/slide" Target="slides/slide127.xml"/><Relationship Id="rId20" Type="http://schemas.openxmlformats.org/officeDocument/2006/relationships/slide" Target="slides/slide78.xml"/><Relationship Id="rId41" Type="http://schemas.openxmlformats.org/officeDocument/2006/relationships/slide" Target="slides/slide100.xml"/><Relationship Id="rId54" Type="http://schemas.openxmlformats.org/officeDocument/2006/relationships/slide" Target="slides/slide114.xml"/><Relationship Id="rId62" Type="http://schemas.openxmlformats.org/officeDocument/2006/relationships/slide" Target="slides/slide122.xml"/><Relationship Id="rId70" Type="http://schemas.openxmlformats.org/officeDocument/2006/relationships/slide" Target="slides/slide130.xml"/><Relationship Id="rId75" Type="http://schemas.openxmlformats.org/officeDocument/2006/relationships/slide" Target="slides/slide136.xml"/><Relationship Id="rId1" Type="http://schemas.openxmlformats.org/officeDocument/2006/relationships/slide" Target="slides/slide19.xml"/><Relationship Id="rId6" Type="http://schemas.openxmlformats.org/officeDocument/2006/relationships/slide" Target="slides/slide41.xml"/><Relationship Id="rId15" Type="http://schemas.openxmlformats.org/officeDocument/2006/relationships/slide" Target="slides/slide73.xml"/><Relationship Id="rId23" Type="http://schemas.openxmlformats.org/officeDocument/2006/relationships/slide" Target="slides/slide81.xml"/><Relationship Id="rId28" Type="http://schemas.openxmlformats.org/officeDocument/2006/relationships/slide" Target="slides/slide87.xml"/><Relationship Id="rId36" Type="http://schemas.openxmlformats.org/officeDocument/2006/relationships/slide" Target="slides/slide95.xml"/><Relationship Id="rId49" Type="http://schemas.openxmlformats.org/officeDocument/2006/relationships/slide" Target="slides/slide108.xml"/><Relationship Id="rId57" Type="http://schemas.openxmlformats.org/officeDocument/2006/relationships/slide" Target="slides/slide1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2982913" cy="500063"/>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0" hangingPunct="0">
              <a:defRPr sz="1000">
                <a:cs typeface="+mn-cs"/>
              </a:defRPr>
            </a:lvl1pPr>
          </a:lstStyle>
          <a:p>
            <a:pPr>
              <a:defRPr/>
            </a:pPr>
            <a:endParaRPr lang="nl-NL"/>
          </a:p>
        </p:txBody>
      </p:sp>
      <p:sp>
        <p:nvSpPr>
          <p:cNvPr id="21507" name="Rectangle 3"/>
          <p:cNvSpPr>
            <a:spLocks noGrp="1" noChangeArrowheads="1"/>
          </p:cNvSpPr>
          <p:nvPr>
            <p:ph type="dt" sz="quarter" idx="1"/>
          </p:nvPr>
        </p:nvSpPr>
        <p:spPr bwMode="auto">
          <a:xfrm>
            <a:off x="3900488" y="0"/>
            <a:ext cx="2982912" cy="500063"/>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0" hangingPunct="0">
              <a:defRPr sz="1000">
                <a:cs typeface="+mn-cs"/>
              </a:defRPr>
            </a:lvl1pPr>
          </a:lstStyle>
          <a:p>
            <a:pPr>
              <a:defRPr/>
            </a:pPr>
            <a:endParaRPr lang="nl-NL"/>
          </a:p>
        </p:txBody>
      </p:sp>
      <p:sp>
        <p:nvSpPr>
          <p:cNvPr id="21508" name="Rectangle 4"/>
          <p:cNvSpPr>
            <a:spLocks noGrp="1" noChangeArrowheads="1"/>
          </p:cNvSpPr>
          <p:nvPr>
            <p:ph type="ftr" sz="quarter" idx="2"/>
          </p:nvPr>
        </p:nvSpPr>
        <p:spPr bwMode="auto">
          <a:xfrm>
            <a:off x="0" y="9494838"/>
            <a:ext cx="2982913" cy="500062"/>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0" hangingPunct="0">
              <a:defRPr sz="1000">
                <a:cs typeface="+mn-cs"/>
              </a:defRPr>
            </a:lvl1pPr>
          </a:lstStyle>
          <a:p>
            <a:pPr>
              <a:defRPr/>
            </a:pPr>
            <a:endParaRPr lang="nl-NL"/>
          </a:p>
        </p:txBody>
      </p:sp>
      <p:sp>
        <p:nvSpPr>
          <p:cNvPr id="21509" name="Rectangle 5"/>
          <p:cNvSpPr>
            <a:spLocks noGrp="1" noChangeArrowheads="1"/>
          </p:cNvSpPr>
          <p:nvPr>
            <p:ph type="sldNum" sz="quarter" idx="3"/>
          </p:nvPr>
        </p:nvSpPr>
        <p:spPr bwMode="auto">
          <a:xfrm>
            <a:off x="3900488" y="9494838"/>
            <a:ext cx="2982912" cy="500062"/>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0" hangingPunct="0">
              <a:defRPr sz="1000">
                <a:cs typeface="+mn-cs"/>
              </a:defRPr>
            </a:lvl1pPr>
          </a:lstStyle>
          <a:p>
            <a:pPr>
              <a:defRPr/>
            </a:pPr>
            <a:fld id="{CC2F313C-D555-45CD-AEF1-57E8FC8E1D8C}" type="slidenum">
              <a:rPr lang="nl-NL"/>
              <a:pPr>
                <a:defRPr/>
              </a:pPr>
              <a:t>‹nr.›</a:t>
            </a:fld>
            <a:endParaRPr lang="nl-NL"/>
          </a:p>
        </p:txBody>
      </p:sp>
    </p:spTree>
    <p:extLst>
      <p:ext uri="{BB962C8B-B14F-4D97-AF65-F5344CB8AC3E}">
        <p14:creationId xmlns:p14="http://schemas.microsoft.com/office/powerpoint/2010/main" val="226371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82913" cy="500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900">
                <a:cs typeface="+mn-cs"/>
              </a:defRPr>
            </a:lvl1pPr>
          </a:lstStyle>
          <a:p>
            <a:pPr>
              <a:defRPr/>
            </a:pPr>
            <a:endParaRPr lang="en-US"/>
          </a:p>
        </p:txBody>
      </p:sp>
      <p:sp>
        <p:nvSpPr>
          <p:cNvPr id="60419" name="Rectangle 3"/>
          <p:cNvSpPr>
            <a:spLocks noGrp="1" noChangeArrowheads="1"/>
          </p:cNvSpPr>
          <p:nvPr>
            <p:ph type="dt" idx="1"/>
          </p:nvPr>
        </p:nvSpPr>
        <p:spPr bwMode="auto">
          <a:xfrm>
            <a:off x="3898900" y="0"/>
            <a:ext cx="2982913" cy="500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a:cs typeface="+mn-cs"/>
              </a:defRPr>
            </a:lvl1pPr>
          </a:lstStyle>
          <a:p>
            <a:pPr>
              <a:defRPr/>
            </a:pPr>
            <a:endParaRPr lang="en-US"/>
          </a:p>
        </p:txBody>
      </p:sp>
      <p:sp>
        <p:nvSpPr>
          <p:cNvPr id="173060" name="Rectangle 4"/>
          <p:cNvSpPr>
            <a:spLocks noGrp="1" noRot="1" noChangeAspect="1" noChangeArrowheads="1" noTextEdit="1"/>
          </p:cNvSpPr>
          <p:nvPr>
            <p:ph type="sldImg" idx="2"/>
          </p:nvPr>
        </p:nvSpPr>
        <p:spPr bwMode="auto">
          <a:xfrm>
            <a:off x="111125" y="749300"/>
            <a:ext cx="6661150" cy="3748088"/>
          </a:xfrm>
          <a:prstGeom prst="rect">
            <a:avLst/>
          </a:prstGeom>
          <a:noFill/>
          <a:ln w="9525">
            <a:solidFill>
              <a:srgbClr val="000000"/>
            </a:solidFill>
            <a:miter lim="800000"/>
            <a:headEnd/>
            <a:tailEnd/>
          </a:ln>
        </p:spPr>
      </p:sp>
      <p:sp>
        <p:nvSpPr>
          <p:cNvPr id="60421" name="Rectangle 5"/>
          <p:cNvSpPr>
            <a:spLocks noGrp="1" noChangeArrowheads="1"/>
          </p:cNvSpPr>
          <p:nvPr>
            <p:ph type="body" sz="quarter" idx="3"/>
          </p:nvPr>
        </p:nvSpPr>
        <p:spPr bwMode="auto">
          <a:xfrm>
            <a:off x="688975" y="4748213"/>
            <a:ext cx="5505450" cy="44973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Klik om de opmaakprofielen van de modeltekst te bewerken</a:t>
            </a:r>
          </a:p>
          <a:p>
            <a:pPr lvl="1"/>
            <a:r>
              <a:rPr lang="en-US" noProof="0"/>
              <a:t>Tweede niveau</a:t>
            </a:r>
          </a:p>
          <a:p>
            <a:pPr lvl="2"/>
            <a:r>
              <a:rPr lang="en-US" noProof="0"/>
              <a:t>Derde niveau</a:t>
            </a:r>
          </a:p>
          <a:p>
            <a:pPr lvl="3"/>
            <a:r>
              <a:rPr lang="en-US" noProof="0"/>
              <a:t>Vierde niveau</a:t>
            </a:r>
          </a:p>
          <a:p>
            <a:pPr lvl="4"/>
            <a:r>
              <a:rPr lang="en-US" noProof="0"/>
              <a:t>Vijfde niveau</a:t>
            </a:r>
          </a:p>
        </p:txBody>
      </p:sp>
      <p:sp>
        <p:nvSpPr>
          <p:cNvPr id="60422" name="Rectangle 6"/>
          <p:cNvSpPr>
            <a:spLocks noGrp="1" noChangeArrowheads="1"/>
          </p:cNvSpPr>
          <p:nvPr>
            <p:ph type="ftr" sz="quarter" idx="4"/>
          </p:nvPr>
        </p:nvSpPr>
        <p:spPr bwMode="auto">
          <a:xfrm>
            <a:off x="0" y="9493250"/>
            <a:ext cx="2982913" cy="500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900">
                <a:cs typeface="+mn-cs"/>
              </a:defRPr>
            </a:lvl1pPr>
          </a:lstStyle>
          <a:p>
            <a:pPr>
              <a:defRPr/>
            </a:pPr>
            <a:endParaRPr lang="en-US"/>
          </a:p>
        </p:txBody>
      </p:sp>
      <p:sp>
        <p:nvSpPr>
          <p:cNvPr id="60423" name="Rectangle 7"/>
          <p:cNvSpPr>
            <a:spLocks noGrp="1" noChangeArrowheads="1"/>
          </p:cNvSpPr>
          <p:nvPr>
            <p:ph type="sldNum" sz="quarter" idx="5"/>
          </p:nvPr>
        </p:nvSpPr>
        <p:spPr bwMode="auto">
          <a:xfrm>
            <a:off x="3898900" y="9493250"/>
            <a:ext cx="2982913" cy="5000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900">
                <a:cs typeface="+mn-cs"/>
              </a:defRPr>
            </a:lvl1pPr>
          </a:lstStyle>
          <a:p>
            <a:pPr>
              <a:defRPr/>
            </a:pPr>
            <a:fld id="{429BF322-8E38-42F3-9EA3-A4BE40FAAF71}" type="slidenum">
              <a:rPr lang="en-US"/>
              <a:pPr>
                <a:defRPr/>
              </a:pPr>
              <a:t>‹nr.›</a:t>
            </a:fld>
            <a:endParaRPr lang="en-US"/>
          </a:p>
        </p:txBody>
      </p:sp>
    </p:spTree>
    <p:extLst>
      <p:ext uri="{BB962C8B-B14F-4D97-AF65-F5344CB8AC3E}">
        <p14:creationId xmlns:p14="http://schemas.microsoft.com/office/powerpoint/2010/main" val="37316674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306001B8-C263-4391-BD26-91AE1EC93DC4}" type="slidenum">
              <a:rPr lang="en-US" sz="1300">
                <a:solidFill>
                  <a:schemeClr val="tx1"/>
                </a:solidFill>
              </a:rPr>
              <a:pPr eaLnBrk="1" hangingPunct="1"/>
              <a:t>3</a:t>
            </a:fld>
            <a:endParaRPr lang="en-US" sz="1300">
              <a:solidFill>
                <a:schemeClr val="tx1"/>
              </a:solidFill>
            </a:endParaRPr>
          </a:p>
        </p:txBody>
      </p:sp>
      <p:sp>
        <p:nvSpPr>
          <p:cNvPr id="105475" name="Rectangle 2"/>
          <p:cNvSpPr>
            <a:spLocks noGrp="1" noRot="1" noChangeAspect="1" noChangeArrowheads="1" noTextEdit="1"/>
          </p:cNvSpPr>
          <p:nvPr>
            <p:ph type="sldImg"/>
          </p:nvPr>
        </p:nvSpPr>
        <p:spPr>
          <a:xfrm>
            <a:off x="111125" y="749300"/>
            <a:ext cx="6661150" cy="3748088"/>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30390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a:defRPr/>
            </a:pPr>
            <a:fld id="{5EC05E6D-6A65-4ABD-875C-954F8D4F5A62}" type="slidenum">
              <a:rPr lang="en-US" smtClean="0"/>
              <a:pPr>
                <a:defRPr/>
              </a:pPr>
              <a:t>22</a:t>
            </a:fld>
            <a:endParaRPr lang="en-US"/>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107780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41</a:t>
            </a:fld>
            <a:endParaRPr lang="en-US"/>
          </a:p>
        </p:txBody>
      </p:sp>
    </p:spTree>
    <p:extLst>
      <p:ext uri="{BB962C8B-B14F-4D97-AF65-F5344CB8AC3E}">
        <p14:creationId xmlns:p14="http://schemas.microsoft.com/office/powerpoint/2010/main" val="1447801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42</a:t>
            </a:fld>
            <a:endParaRPr lang="en-US"/>
          </a:p>
        </p:txBody>
      </p:sp>
    </p:spTree>
    <p:extLst>
      <p:ext uri="{BB962C8B-B14F-4D97-AF65-F5344CB8AC3E}">
        <p14:creationId xmlns:p14="http://schemas.microsoft.com/office/powerpoint/2010/main" val="1222093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43</a:t>
            </a:fld>
            <a:endParaRPr lang="en-US"/>
          </a:p>
        </p:txBody>
      </p:sp>
    </p:spTree>
    <p:extLst>
      <p:ext uri="{BB962C8B-B14F-4D97-AF65-F5344CB8AC3E}">
        <p14:creationId xmlns:p14="http://schemas.microsoft.com/office/powerpoint/2010/main" val="269138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44</a:t>
            </a:fld>
            <a:endParaRPr lang="en-US"/>
          </a:p>
        </p:txBody>
      </p:sp>
    </p:spTree>
    <p:extLst>
      <p:ext uri="{BB962C8B-B14F-4D97-AF65-F5344CB8AC3E}">
        <p14:creationId xmlns:p14="http://schemas.microsoft.com/office/powerpoint/2010/main" val="3564416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45</a:t>
            </a:fld>
            <a:endParaRPr lang="en-US"/>
          </a:p>
        </p:txBody>
      </p:sp>
    </p:spTree>
    <p:extLst>
      <p:ext uri="{BB962C8B-B14F-4D97-AF65-F5344CB8AC3E}">
        <p14:creationId xmlns:p14="http://schemas.microsoft.com/office/powerpoint/2010/main" val="402921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46</a:t>
            </a:fld>
            <a:endParaRPr lang="en-US"/>
          </a:p>
        </p:txBody>
      </p:sp>
    </p:spTree>
    <p:extLst>
      <p:ext uri="{BB962C8B-B14F-4D97-AF65-F5344CB8AC3E}">
        <p14:creationId xmlns:p14="http://schemas.microsoft.com/office/powerpoint/2010/main" val="3522362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47</a:t>
            </a:fld>
            <a:endParaRPr lang="en-US"/>
          </a:p>
        </p:txBody>
      </p:sp>
    </p:spTree>
    <p:extLst>
      <p:ext uri="{BB962C8B-B14F-4D97-AF65-F5344CB8AC3E}">
        <p14:creationId xmlns:p14="http://schemas.microsoft.com/office/powerpoint/2010/main" val="2509808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49</a:t>
            </a:fld>
            <a:endParaRPr lang="en-US"/>
          </a:p>
        </p:txBody>
      </p:sp>
    </p:spTree>
    <p:extLst>
      <p:ext uri="{BB962C8B-B14F-4D97-AF65-F5344CB8AC3E}">
        <p14:creationId xmlns:p14="http://schemas.microsoft.com/office/powerpoint/2010/main" val="1341924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50</a:t>
            </a:fld>
            <a:endParaRPr lang="en-US"/>
          </a:p>
        </p:txBody>
      </p:sp>
    </p:spTree>
    <p:extLst>
      <p:ext uri="{BB962C8B-B14F-4D97-AF65-F5344CB8AC3E}">
        <p14:creationId xmlns:p14="http://schemas.microsoft.com/office/powerpoint/2010/main" val="261425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648C6B5A-C6EF-4EBE-AFB2-97B0FEF83EBD}" type="slidenum">
              <a:rPr lang="en-US" sz="1300">
                <a:solidFill>
                  <a:schemeClr val="tx1"/>
                </a:solidFill>
              </a:rPr>
              <a:pPr eaLnBrk="1" hangingPunct="1"/>
              <a:t>5</a:t>
            </a:fld>
            <a:endParaRPr lang="en-US" sz="1300">
              <a:solidFill>
                <a:schemeClr val="tx1"/>
              </a:solidFill>
            </a:endParaRPr>
          </a:p>
        </p:txBody>
      </p:sp>
      <p:sp>
        <p:nvSpPr>
          <p:cNvPr id="106499" name="Rectangle 2"/>
          <p:cNvSpPr>
            <a:spLocks noGrp="1" noRot="1" noChangeAspect="1" noChangeArrowheads="1" noTextEdit="1"/>
          </p:cNvSpPr>
          <p:nvPr>
            <p:ph type="sldImg"/>
          </p:nvPr>
        </p:nvSpPr>
        <p:spPr>
          <a:xfrm>
            <a:off x="111125" y="749300"/>
            <a:ext cx="6661150" cy="3748088"/>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883633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51</a:t>
            </a:fld>
            <a:endParaRPr lang="en-US"/>
          </a:p>
        </p:txBody>
      </p:sp>
    </p:spTree>
    <p:extLst>
      <p:ext uri="{BB962C8B-B14F-4D97-AF65-F5344CB8AC3E}">
        <p14:creationId xmlns:p14="http://schemas.microsoft.com/office/powerpoint/2010/main" val="1695145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52</a:t>
            </a:fld>
            <a:endParaRPr lang="en-US"/>
          </a:p>
        </p:txBody>
      </p:sp>
    </p:spTree>
    <p:extLst>
      <p:ext uri="{BB962C8B-B14F-4D97-AF65-F5344CB8AC3E}">
        <p14:creationId xmlns:p14="http://schemas.microsoft.com/office/powerpoint/2010/main" val="847621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1125" y="749300"/>
            <a:ext cx="6661150" cy="3748088"/>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fld id="{429BF322-8E38-42F3-9EA3-A4BE40FAAF71}" type="slidenum">
              <a:rPr lang="en-US" smtClean="0"/>
              <a:pPr>
                <a:defRPr/>
              </a:pPr>
              <a:t>53</a:t>
            </a:fld>
            <a:endParaRPr lang="en-US"/>
          </a:p>
        </p:txBody>
      </p:sp>
    </p:spTree>
    <p:extLst>
      <p:ext uri="{BB962C8B-B14F-4D97-AF65-F5344CB8AC3E}">
        <p14:creationId xmlns:p14="http://schemas.microsoft.com/office/powerpoint/2010/main" val="756710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a:defRPr/>
            </a:pPr>
            <a:fld id="{5EC05E6D-6A65-4ABD-875C-954F8D4F5A62}" type="slidenum">
              <a:rPr lang="en-US" smtClean="0"/>
              <a:pPr>
                <a:defRPr/>
              </a:pPr>
              <a:t>54</a:t>
            </a:fld>
            <a:endParaRPr lang="en-US"/>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907871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0BFA1045-EFAF-4E71-AA6A-B61867A8E3BA}" type="slidenum">
              <a:rPr lang="en-US" sz="1300">
                <a:solidFill>
                  <a:schemeClr val="tx1"/>
                </a:solidFill>
              </a:rPr>
              <a:pPr eaLnBrk="1" hangingPunct="1"/>
              <a:t>10</a:t>
            </a:fld>
            <a:endParaRPr lang="en-US" sz="1300">
              <a:solidFill>
                <a:schemeClr val="tx1"/>
              </a:solidFill>
            </a:endParaRPr>
          </a:p>
        </p:txBody>
      </p:sp>
      <p:sp>
        <p:nvSpPr>
          <p:cNvPr id="107523" name="Rectangle 2"/>
          <p:cNvSpPr>
            <a:spLocks noGrp="1" noRot="1" noChangeAspect="1" noChangeArrowheads="1" noTextEdit="1"/>
          </p:cNvSpPr>
          <p:nvPr>
            <p:ph type="sldImg"/>
          </p:nvPr>
        </p:nvSpPr>
        <p:spPr>
          <a:xfrm>
            <a:off x="111125" y="749300"/>
            <a:ext cx="6661150" cy="3748088"/>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3233428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0C1B4B19-8302-4EB6-A831-CB1FD724E63B}" type="slidenum">
              <a:rPr lang="en-US" sz="1300">
                <a:solidFill>
                  <a:schemeClr val="tx1"/>
                </a:solidFill>
              </a:rPr>
              <a:pPr eaLnBrk="1" hangingPunct="1"/>
              <a:t>11</a:t>
            </a:fld>
            <a:endParaRPr lang="en-US" sz="1300">
              <a:solidFill>
                <a:schemeClr val="tx1"/>
              </a:solidFill>
            </a:endParaRPr>
          </a:p>
        </p:txBody>
      </p:sp>
      <p:sp>
        <p:nvSpPr>
          <p:cNvPr id="108547" name="Rectangle 2"/>
          <p:cNvSpPr>
            <a:spLocks noGrp="1" noRot="1" noChangeAspect="1" noChangeArrowheads="1" noTextEdit="1"/>
          </p:cNvSpPr>
          <p:nvPr>
            <p:ph type="sldImg"/>
          </p:nvPr>
        </p:nvSpPr>
        <p:spPr>
          <a:xfrm>
            <a:off x="111125" y="749300"/>
            <a:ext cx="6661150" cy="3748088"/>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24148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DB514050-71CF-42D0-9989-81CC81380FAE}" type="slidenum">
              <a:rPr lang="en-US" sz="1300">
                <a:solidFill>
                  <a:schemeClr val="tx1"/>
                </a:solidFill>
              </a:rPr>
              <a:pPr eaLnBrk="1" hangingPunct="1"/>
              <a:t>14</a:t>
            </a:fld>
            <a:endParaRPr lang="en-US" sz="1300">
              <a:solidFill>
                <a:schemeClr val="tx1"/>
              </a:solidFill>
            </a:endParaRPr>
          </a:p>
        </p:txBody>
      </p:sp>
      <p:sp>
        <p:nvSpPr>
          <p:cNvPr id="89091" name="Rectangle 2"/>
          <p:cNvSpPr>
            <a:spLocks noGrp="1" noRot="1" noChangeAspect="1" noChangeArrowheads="1" noTextEdit="1"/>
          </p:cNvSpPr>
          <p:nvPr>
            <p:ph type="sldImg"/>
          </p:nvPr>
        </p:nvSpPr>
        <p:spPr>
          <a:xfrm>
            <a:off x="111125" y="749300"/>
            <a:ext cx="6661150" cy="3748088"/>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351497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6B4EF3C1-AC28-4FE1-B797-655D066B313D}" type="slidenum">
              <a:rPr lang="en-US" sz="1300">
                <a:solidFill>
                  <a:schemeClr val="tx1"/>
                </a:solidFill>
              </a:rPr>
              <a:pPr eaLnBrk="1" hangingPunct="1"/>
              <a:t>15</a:t>
            </a:fld>
            <a:endParaRPr lang="en-US" sz="1300">
              <a:solidFill>
                <a:schemeClr val="tx1"/>
              </a:solidFill>
            </a:endParaRPr>
          </a:p>
        </p:txBody>
      </p:sp>
      <p:sp>
        <p:nvSpPr>
          <p:cNvPr id="90115" name="Rectangle 2"/>
          <p:cNvSpPr>
            <a:spLocks noGrp="1" noRot="1" noChangeAspect="1" noChangeArrowheads="1" noTextEdit="1"/>
          </p:cNvSpPr>
          <p:nvPr>
            <p:ph type="sldImg"/>
          </p:nvPr>
        </p:nvSpPr>
        <p:spPr>
          <a:xfrm>
            <a:off x="111125" y="749300"/>
            <a:ext cx="6661150" cy="3748088"/>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839296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0E2E20D9-1432-4371-A777-33852E4BC806}" type="slidenum">
              <a:rPr lang="en-US" sz="1300">
                <a:solidFill>
                  <a:schemeClr val="tx1"/>
                </a:solidFill>
              </a:rPr>
              <a:pPr eaLnBrk="1" hangingPunct="1"/>
              <a:t>16</a:t>
            </a:fld>
            <a:endParaRPr lang="en-US" sz="1300">
              <a:solidFill>
                <a:schemeClr val="tx1"/>
              </a:solidFill>
            </a:endParaRPr>
          </a:p>
        </p:txBody>
      </p:sp>
      <p:sp>
        <p:nvSpPr>
          <p:cNvPr id="91139" name="Rectangle 2"/>
          <p:cNvSpPr>
            <a:spLocks noGrp="1" noRot="1" noChangeAspect="1" noChangeArrowheads="1" noTextEdit="1"/>
          </p:cNvSpPr>
          <p:nvPr>
            <p:ph type="sldImg"/>
          </p:nvPr>
        </p:nvSpPr>
        <p:spPr>
          <a:xfrm>
            <a:off x="111125" y="749300"/>
            <a:ext cx="6661150" cy="3748088"/>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861901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rgbClr val="FFFFFF"/>
                </a:solidFill>
                <a:latin typeface="Times New Roman" pitchFamily="1" charset="0"/>
              </a:defRPr>
            </a:lvl1pPr>
            <a:lvl2pPr marL="783589" indent="-301381" eaLnBrk="0" hangingPunct="0">
              <a:defRPr sz="2100">
                <a:solidFill>
                  <a:srgbClr val="FFFFFF"/>
                </a:solidFill>
                <a:latin typeface="Times New Roman" pitchFamily="1" charset="0"/>
              </a:defRPr>
            </a:lvl2pPr>
            <a:lvl3pPr marL="1205522" indent="-241104" eaLnBrk="0" hangingPunct="0">
              <a:defRPr sz="2100">
                <a:solidFill>
                  <a:srgbClr val="FFFFFF"/>
                </a:solidFill>
                <a:latin typeface="Times New Roman" pitchFamily="1" charset="0"/>
              </a:defRPr>
            </a:lvl3pPr>
            <a:lvl4pPr marL="1687731" indent="-241104" eaLnBrk="0" hangingPunct="0">
              <a:defRPr sz="2100">
                <a:solidFill>
                  <a:srgbClr val="FFFFFF"/>
                </a:solidFill>
                <a:latin typeface="Times New Roman" pitchFamily="1" charset="0"/>
              </a:defRPr>
            </a:lvl4pPr>
            <a:lvl5pPr marL="2169940" indent="-241104" eaLnBrk="0" hangingPunct="0">
              <a:defRPr sz="2100">
                <a:solidFill>
                  <a:srgbClr val="FFFFFF"/>
                </a:solidFill>
                <a:latin typeface="Times New Roman" pitchFamily="1" charset="0"/>
              </a:defRPr>
            </a:lvl5pPr>
            <a:lvl6pPr marL="2652149" indent="-241104" eaLnBrk="0" fontAlgn="base" hangingPunct="0">
              <a:spcBef>
                <a:spcPct val="0"/>
              </a:spcBef>
              <a:spcAft>
                <a:spcPct val="0"/>
              </a:spcAft>
              <a:defRPr sz="2100">
                <a:solidFill>
                  <a:srgbClr val="FFFFFF"/>
                </a:solidFill>
                <a:latin typeface="Times New Roman" pitchFamily="1" charset="0"/>
              </a:defRPr>
            </a:lvl6pPr>
            <a:lvl7pPr marL="3134357" indent="-241104" eaLnBrk="0" fontAlgn="base" hangingPunct="0">
              <a:spcBef>
                <a:spcPct val="0"/>
              </a:spcBef>
              <a:spcAft>
                <a:spcPct val="0"/>
              </a:spcAft>
              <a:defRPr sz="2100">
                <a:solidFill>
                  <a:srgbClr val="FFFFFF"/>
                </a:solidFill>
                <a:latin typeface="Times New Roman" pitchFamily="1" charset="0"/>
              </a:defRPr>
            </a:lvl7pPr>
            <a:lvl8pPr marL="3616566" indent="-241104" eaLnBrk="0" fontAlgn="base" hangingPunct="0">
              <a:spcBef>
                <a:spcPct val="0"/>
              </a:spcBef>
              <a:spcAft>
                <a:spcPct val="0"/>
              </a:spcAft>
              <a:defRPr sz="2100">
                <a:solidFill>
                  <a:srgbClr val="FFFFFF"/>
                </a:solidFill>
                <a:latin typeface="Times New Roman" pitchFamily="1" charset="0"/>
              </a:defRPr>
            </a:lvl8pPr>
            <a:lvl9pPr marL="4098775" indent="-241104" eaLnBrk="0" fontAlgn="base" hangingPunct="0">
              <a:spcBef>
                <a:spcPct val="0"/>
              </a:spcBef>
              <a:spcAft>
                <a:spcPct val="0"/>
              </a:spcAft>
              <a:defRPr sz="2100">
                <a:solidFill>
                  <a:srgbClr val="FFFFFF"/>
                </a:solidFill>
                <a:latin typeface="Times New Roman" pitchFamily="1" charset="0"/>
              </a:defRPr>
            </a:lvl9pPr>
          </a:lstStyle>
          <a:p>
            <a:pPr eaLnBrk="1" hangingPunct="1"/>
            <a:fld id="{587C6862-87C5-4736-AF44-856752ABDDAA}" type="slidenum">
              <a:rPr lang="en-US" sz="1300">
                <a:solidFill>
                  <a:schemeClr val="tx1"/>
                </a:solidFill>
              </a:rPr>
              <a:pPr eaLnBrk="1" hangingPunct="1"/>
              <a:t>17</a:t>
            </a:fld>
            <a:endParaRPr lang="en-US" sz="1300">
              <a:solidFill>
                <a:schemeClr val="tx1"/>
              </a:solidFill>
            </a:endParaRPr>
          </a:p>
        </p:txBody>
      </p:sp>
      <p:sp>
        <p:nvSpPr>
          <p:cNvPr id="92163" name="Rectangle 2"/>
          <p:cNvSpPr>
            <a:spLocks noGrp="1" noRot="1" noChangeAspect="1" noChangeArrowheads="1" noTextEdit="1"/>
          </p:cNvSpPr>
          <p:nvPr>
            <p:ph type="sldImg"/>
          </p:nvPr>
        </p:nvSpPr>
        <p:spPr>
          <a:xfrm>
            <a:off x="111125" y="749300"/>
            <a:ext cx="6661150" cy="3748088"/>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atin typeface="Times New Roman" pitchFamily="1" charset="0"/>
            </a:endParaRPr>
          </a:p>
        </p:txBody>
      </p:sp>
    </p:spTree>
    <p:extLst>
      <p:ext uri="{BB962C8B-B14F-4D97-AF65-F5344CB8AC3E}">
        <p14:creationId xmlns:p14="http://schemas.microsoft.com/office/powerpoint/2010/main" val="166362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p:txBody>
          <a:bodyPr/>
          <a:lstStyle/>
          <a:p>
            <a:pPr>
              <a:defRPr/>
            </a:pPr>
            <a:fld id="{5EC05E6D-6A65-4ABD-875C-954F8D4F5A62}" type="slidenum">
              <a:rPr lang="en-US" smtClean="0"/>
              <a:pPr>
                <a:defRPr/>
              </a:pPr>
              <a:t>21</a:t>
            </a:fld>
            <a:endParaRPr lang="en-US"/>
          </a:p>
        </p:txBody>
      </p:sp>
      <p:sp>
        <p:nvSpPr>
          <p:cNvPr id="178179" name="Rectangle 2"/>
          <p:cNvSpPr>
            <a:spLocks noGrp="1" noRot="1" noChangeAspect="1" noChangeArrowheads="1" noTextEdit="1"/>
          </p:cNvSpPr>
          <p:nvPr>
            <p:ph type="sldImg"/>
          </p:nvPr>
        </p:nvSpPr>
        <p:spPr>
          <a:xfrm>
            <a:off x="111125" y="749300"/>
            <a:ext cx="6661150" cy="3748088"/>
          </a:xfrm>
          <a:ln/>
        </p:spPr>
      </p:sp>
      <p:sp>
        <p:nvSpPr>
          <p:cNvPr id="178180" name="Rectangle 3"/>
          <p:cNvSpPr>
            <a:spLocks noGrp="1" noChangeArrowheads="1"/>
          </p:cNvSpPr>
          <p:nvPr>
            <p:ph type="body" idx="1"/>
          </p:nvPr>
        </p:nvSpPr>
        <p:spPr>
          <a:noFill/>
          <a:ln/>
        </p:spPr>
        <p:txBody>
          <a:bodyPr/>
          <a:lstStyle/>
          <a:p>
            <a:pPr eaLnBrk="1" hangingPunct="1"/>
            <a:endParaRPr lang="nl-BE"/>
          </a:p>
        </p:txBody>
      </p:sp>
    </p:spTree>
    <p:extLst>
      <p:ext uri="{BB962C8B-B14F-4D97-AF65-F5344CB8AC3E}">
        <p14:creationId xmlns:p14="http://schemas.microsoft.com/office/powerpoint/2010/main" val="2315073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noChangeArrowheads="1"/>
          </p:cNvPicPr>
          <p:nvPr userDrawn="1"/>
        </p:nvPicPr>
        <p:blipFill>
          <a:blip r:embed="rId2" cstate="print"/>
          <a:srcRect/>
          <a:stretch>
            <a:fillRect/>
          </a:stretch>
        </p:blipFill>
        <p:spPr bwMode="auto">
          <a:xfrm>
            <a:off x="-2825750" y="2259013"/>
            <a:ext cx="15017751" cy="5657850"/>
          </a:xfrm>
          <a:prstGeom prst="rect">
            <a:avLst/>
          </a:prstGeom>
          <a:noFill/>
          <a:ln w="9525">
            <a:noFill/>
            <a:miter lim="800000"/>
            <a:headEnd/>
            <a:tailEnd/>
          </a:ln>
        </p:spPr>
      </p:pic>
      <p:pic>
        <p:nvPicPr>
          <p:cNvPr id="4" name="Picture 46" descr="ARTE_pr_PPt_Punt"/>
          <p:cNvPicPr>
            <a:picLocks noChangeAspect="1" noChangeArrowheads="1"/>
          </p:cNvPicPr>
          <p:nvPr/>
        </p:nvPicPr>
        <p:blipFill>
          <a:blip r:embed="rId3" cstate="print"/>
          <a:srcRect t="20750"/>
          <a:stretch>
            <a:fillRect/>
          </a:stretch>
        </p:blipFill>
        <p:spPr bwMode="auto">
          <a:xfrm>
            <a:off x="0" y="1"/>
            <a:ext cx="12192000" cy="5438775"/>
          </a:xfrm>
          <a:prstGeom prst="rect">
            <a:avLst/>
          </a:prstGeom>
          <a:noFill/>
          <a:ln w="9525">
            <a:noFill/>
            <a:miter lim="800000"/>
            <a:headEnd/>
            <a:tailEnd/>
          </a:ln>
        </p:spPr>
      </p:pic>
      <p:sp>
        <p:nvSpPr>
          <p:cNvPr id="3099" name="Rectangle 27"/>
          <p:cNvSpPr>
            <a:spLocks noGrp="1" noChangeArrowheads="1"/>
          </p:cNvSpPr>
          <p:nvPr>
            <p:ph type="ctrTitle" sz="quarter"/>
          </p:nvPr>
        </p:nvSpPr>
        <p:spPr>
          <a:xfrm>
            <a:off x="963085" y="438151"/>
            <a:ext cx="10579100" cy="1095375"/>
          </a:xfrm>
        </p:spPr>
        <p:txBody>
          <a:bodyPr anchor="t"/>
          <a:lstStyle>
            <a:lvl1pPr>
              <a:lnSpc>
                <a:spcPct val="100000"/>
              </a:lnSpc>
              <a:defRPr sz="3600">
                <a:solidFill>
                  <a:schemeClr val="bg1"/>
                </a:solidFill>
              </a:defRPr>
            </a:lvl1pPr>
          </a:lstStyle>
          <a:p>
            <a:r>
              <a:rPr lang="en-US"/>
              <a:t>Titelstijl van model bewerken</a:t>
            </a:r>
          </a:p>
        </p:txBody>
      </p:sp>
      <p:pic>
        <p:nvPicPr>
          <p:cNvPr id="8194" name="Picture 2" descr="https://fbcdn-profile-a.akamaihd.net/hprofile-ak-ash1/t1/s160x160/374436_476699385701555_1606017591_a.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9691" y="4803549"/>
            <a:ext cx="2032000" cy="1524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7BE05496-3B10-4A41-8C93-08BB49645C7C}" type="slidenum">
              <a:rPr lang="nl-NL"/>
              <a:pPr>
                <a:defRPr/>
              </a:pPr>
              <a:t>‹nr.›</a:t>
            </a:fld>
            <a:endParaRPr lang="nl-N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9175752" y="0"/>
            <a:ext cx="2736849" cy="62309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963084" y="0"/>
            <a:ext cx="8009467" cy="62309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816F3D47-FFE9-479F-9037-FEF9EA7AD694}" type="slidenum">
              <a:rPr lang="nl-NL"/>
              <a:pPr>
                <a:defRPr/>
              </a:pPr>
              <a:t>‹nr.›</a:t>
            </a:fld>
            <a:endParaRPr lang="nl-N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el en tekst boven objec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ekst 2"/>
          <p:cNvSpPr>
            <a:spLocks noGrp="1"/>
          </p:cNvSpPr>
          <p:nvPr>
            <p:ph type="body"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CEF5E14-41EF-4384-A221-B95AAD681112}" type="slidenum">
              <a:rPr lang="nl-NL"/>
              <a:pPr>
                <a:defRPr/>
              </a:pPr>
              <a:t>‹nr.›</a:t>
            </a:fld>
            <a:endParaRPr lang="nl-NL"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el en object bov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963085" y="3856038"/>
            <a:ext cx="10949516" cy="23749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56CAE482-F4CF-42FD-A102-D28383B61AD1}" type="slidenum">
              <a:rPr lang="nl-NL"/>
              <a:pPr>
                <a:defRPr/>
              </a:pPr>
              <a:t>‹nr.›</a:t>
            </a:fld>
            <a:endParaRPr lang="nl-N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el, inhoud en tekst">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538384" y="1328738"/>
            <a:ext cx="5374216" cy="4902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292A9103-B1A4-4E72-B16D-CC0F061E6325}" type="slidenum">
              <a:rPr lang="nl-NL"/>
              <a:pPr>
                <a:defRPr/>
              </a:pPr>
              <a:t>‹nr.›</a:t>
            </a:fld>
            <a:endParaRPr lang="nl-NL"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reserve="1">
  <p:cSld name="Titel en grafiek">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grafiek 2"/>
          <p:cNvSpPr>
            <a:spLocks noGrp="1"/>
          </p:cNvSpPr>
          <p:nvPr>
            <p:ph type="chart"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E07500AD-C4BB-4B1D-B172-BA010A5CE094}" type="slidenum">
              <a:rPr lang="nl-NL"/>
              <a:pPr>
                <a:defRPr/>
              </a:pPr>
              <a:t>‹nr.›</a:t>
            </a:fld>
            <a:endParaRPr lang="nl-NL"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el en tabel">
    <p:spTree>
      <p:nvGrpSpPr>
        <p:cNvPr id="1" name=""/>
        <p:cNvGrpSpPr/>
        <p:nvPr/>
      </p:nvGrpSpPr>
      <p:grpSpPr>
        <a:xfrm>
          <a:off x="0" y="0"/>
          <a:ext cx="0" cy="0"/>
          <a:chOff x="0" y="0"/>
          <a:chExt cx="0" cy="0"/>
        </a:xfrm>
      </p:grpSpPr>
      <p:sp>
        <p:nvSpPr>
          <p:cNvPr id="2" name="Titel 1"/>
          <p:cNvSpPr>
            <a:spLocks noGrp="1"/>
          </p:cNvSpPr>
          <p:nvPr>
            <p:ph type="title"/>
          </p:nvPr>
        </p:nvSpPr>
        <p:spPr>
          <a:xfrm>
            <a:off x="963085" y="0"/>
            <a:ext cx="10265833" cy="922338"/>
          </a:xfrm>
        </p:spPr>
        <p:txBody>
          <a:bodyPr/>
          <a:lstStyle/>
          <a:p>
            <a:r>
              <a:rPr lang="nl-NL"/>
              <a:t>Klik om de stijl te bewerken</a:t>
            </a:r>
          </a:p>
        </p:txBody>
      </p:sp>
      <p:sp>
        <p:nvSpPr>
          <p:cNvPr id="3" name="Tijdelijke aanduiding voor tabel 2"/>
          <p:cNvSpPr>
            <a:spLocks noGrp="1"/>
          </p:cNvSpPr>
          <p:nvPr>
            <p:ph type="tbl" idx="1"/>
          </p:nvPr>
        </p:nvSpPr>
        <p:spPr>
          <a:xfrm>
            <a:off x="963085" y="1328738"/>
            <a:ext cx="10949516" cy="4902200"/>
          </a:xfrm>
        </p:spPr>
        <p:txBody>
          <a:bodyPr/>
          <a:lstStyle/>
          <a:p>
            <a:pPr lvl="0"/>
            <a:endParaRPr lang="nl-NL" noProof="0"/>
          </a:p>
        </p:txBody>
      </p:sp>
      <p:sp>
        <p:nvSpPr>
          <p:cNvPr id="4" name="Rectangle 6"/>
          <p:cNvSpPr>
            <a:spLocks noGrp="1" noChangeArrowheads="1"/>
          </p:cNvSpPr>
          <p:nvPr>
            <p:ph type="sldNum" sz="quarter" idx="10"/>
          </p:nvPr>
        </p:nvSpPr>
        <p:spPr/>
        <p:txBody>
          <a:bodyPr/>
          <a:lstStyle>
            <a:lvl1pPr>
              <a:defRPr/>
            </a:lvl1pPr>
          </a:lstStyle>
          <a:p>
            <a:pPr>
              <a:defRPr/>
            </a:pPr>
            <a:r>
              <a:rPr lang="nl-NL" dirty="0"/>
              <a:t>© ap2008 | </a:t>
            </a:r>
            <a:fld id="{31746CC9-2660-48D4-8C8B-A0B0CDBB99B0}" type="slidenum">
              <a:rPr lang="nl-NL"/>
              <a:pPr>
                <a:defRPr/>
              </a:pPr>
              <a:t>‹nr.›</a:t>
            </a:fld>
            <a:endParaRPr lang="nl-NL"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4283A4AE-8DB4-496E-8E13-031B045371D6}" type="datetimeFigureOut">
              <a:rPr lang="en-US"/>
              <a:pPr>
                <a:defRPr/>
              </a:pPr>
              <a:t>5/12/2019</a:t>
            </a:fld>
            <a:endParaRPr lang="en-CA"/>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pPr>
              <a:defRPr/>
            </a:pPr>
            <a:fld id="{A06BB038-3F5A-4047-B30F-E06C3E47D8DA}" type="slidenum">
              <a:rPr lang="en-CA"/>
              <a:pPr>
                <a:defRPr/>
              </a:pPr>
              <a:t>‹nr.›</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A00CA90-1673-4C5D-B289-DA0BFE9501DF}" type="slidenum">
              <a:rPr lang="nl-NL"/>
              <a:pPr>
                <a:defRPr/>
              </a:pPr>
              <a:t>‹nr.›</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
        <p:nvSpPr>
          <p:cNvPr id="4"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07DCCE98-C9D1-4FEF-ADDE-AE30A9E734C1}" type="slidenum">
              <a:rPr lang="nl-NL"/>
              <a:pPr>
                <a:defRPr/>
              </a:pPr>
              <a:t>‹nr.›</a:t>
            </a:fld>
            <a:endParaRPr lang="nl-N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963085" y="1328738"/>
            <a:ext cx="5372100"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38384" y="1328738"/>
            <a:ext cx="5374216"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F8B896B4-E00B-4DE9-9035-90E8A04EE6C5}" type="slidenum">
              <a:rPr lang="nl-NL"/>
              <a:pPr>
                <a:defRPr/>
              </a:pPr>
              <a:t>‹nr.›</a:t>
            </a:fld>
            <a:endParaRPr lang="nl-N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Rectangle 6"/>
          <p:cNvSpPr>
            <a:spLocks noGrp="1" noChangeArrowheads="1"/>
          </p:cNvSpPr>
          <p:nvPr>
            <p:ph type="sldNum" sz="quarter" idx="10"/>
          </p:nvPr>
        </p:nvSpPr>
        <p:spPr/>
        <p:txBody>
          <a:bodyPr/>
          <a:lstStyle>
            <a:lvl1pPr>
              <a:defRPr/>
            </a:lvl1pPr>
          </a:lstStyle>
          <a:p>
            <a:pPr>
              <a:defRPr/>
            </a:pPr>
            <a:r>
              <a:rPr lang="nl-NL" dirty="0"/>
              <a:t>© ap2008 | </a:t>
            </a:r>
            <a:fld id="{CBA431D4-C4EA-4267-BBB6-C71DCDFCE14A}" type="slidenum">
              <a:rPr lang="nl-NL"/>
              <a:pPr>
                <a:defRPr/>
              </a:pPr>
              <a:t>‹nr.›</a:t>
            </a:fld>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Rectangle 6"/>
          <p:cNvSpPr>
            <a:spLocks noGrp="1" noChangeArrowheads="1"/>
          </p:cNvSpPr>
          <p:nvPr>
            <p:ph type="sldNum" sz="quarter" idx="10"/>
          </p:nvPr>
        </p:nvSpPr>
        <p:spPr>
          <a:ln/>
        </p:spPr>
        <p:txBody>
          <a:bodyPr/>
          <a:lstStyle>
            <a:lvl1pPr>
              <a:defRPr/>
            </a:lvl1pPr>
          </a:lstStyle>
          <a:p>
            <a:pPr>
              <a:defRPr/>
            </a:pPr>
            <a:r>
              <a:rPr lang="nl-NL" dirty="0"/>
              <a:t>© </a:t>
            </a:r>
            <a:r>
              <a:rPr lang="nl-NL" dirty="0" err="1"/>
              <a:t>ap</a:t>
            </a:r>
            <a:r>
              <a:rPr lang="nl-NL" dirty="0"/>
              <a:t>| </a:t>
            </a:r>
            <a:fld id="{8B81F973-C481-4980-A0B7-87F0E9C31755}" type="slidenum">
              <a:rPr lang="nl-NL"/>
              <a:pPr>
                <a:defRPr/>
              </a:pPr>
              <a:t>‹nr.›</a:t>
            </a:fld>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pPr>
              <a:defRPr/>
            </a:pPr>
            <a:r>
              <a:rPr lang="nl-NL" dirty="0"/>
              <a:t>© ap2008 | </a:t>
            </a:r>
            <a:fld id="{1B713D80-EF8A-4A88-BBD7-6C507639B2E2}" type="slidenum">
              <a:rPr lang="nl-NL"/>
              <a:pPr>
                <a:defRPr/>
              </a:pPr>
              <a:t>‹nr.›</a:t>
            </a:fld>
            <a:endParaRPr lang="nl-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nl-NL"/>
              <a:t>Klik om de stijl te bewerken</a:t>
            </a:r>
          </a:p>
        </p:txBody>
      </p:sp>
      <p:sp>
        <p:nvSpPr>
          <p:cNvPr id="3" name="Tijdelijke aanduiding voor inhoud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85DF2318-0576-4E4A-A8B4-7BF50C294295}" type="slidenum">
              <a:rPr lang="nl-NL"/>
              <a:pPr>
                <a:defRPr/>
              </a:pPr>
              <a:t>‹nr.›</a:t>
            </a:fld>
            <a:endParaRPr lang="nl-N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6"/>
          <p:cNvSpPr>
            <a:spLocks noGrp="1" noChangeArrowheads="1"/>
          </p:cNvSpPr>
          <p:nvPr>
            <p:ph type="sldNum" sz="quarter" idx="10"/>
          </p:nvPr>
        </p:nvSpPr>
        <p:spPr/>
        <p:txBody>
          <a:bodyPr/>
          <a:lstStyle>
            <a:lvl1pPr>
              <a:defRPr/>
            </a:lvl1pPr>
          </a:lstStyle>
          <a:p>
            <a:pPr>
              <a:defRPr/>
            </a:pPr>
            <a:r>
              <a:rPr lang="nl-NL" dirty="0"/>
              <a:t>© ap2008 | </a:t>
            </a:r>
            <a:fld id="{EEF52B10-FE16-474A-A3EE-A30968C8FBB4}" type="slidenum">
              <a:rPr lang="nl-NL"/>
              <a:pPr>
                <a:defRPr/>
              </a:pPr>
              <a:t>‹nr.›</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63085" y="0"/>
            <a:ext cx="10265833" cy="92233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nl-NL" dirty="0"/>
              <a:t>Titelstijl van model bewerken</a:t>
            </a:r>
          </a:p>
        </p:txBody>
      </p:sp>
      <p:sp>
        <p:nvSpPr>
          <p:cNvPr id="6147" name="Rectangle 3"/>
          <p:cNvSpPr>
            <a:spLocks noGrp="1" noChangeArrowheads="1"/>
          </p:cNvSpPr>
          <p:nvPr>
            <p:ph type="body" idx="1"/>
          </p:nvPr>
        </p:nvSpPr>
        <p:spPr bwMode="auto">
          <a:xfrm>
            <a:off x="963085" y="1328738"/>
            <a:ext cx="10949516" cy="4902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30" name="Rectangle 6"/>
          <p:cNvSpPr>
            <a:spLocks noGrp="1" noChangeArrowheads="1"/>
          </p:cNvSpPr>
          <p:nvPr>
            <p:ph type="sldNum" sz="quarter" idx="4"/>
          </p:nvPr>
        </p:nvSpPr>
        <p:spPr bwMode="auto">
          <a:xfrm>
            <a:off x="8691033" y="6470650"/>
            <a:ext cx="3208867" cy="312738"/>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0" hangingPunct="0">
              <a:defRPr sz="1100">
                <a:cs typeface="+mn-cs"/>
              </a:defRPr>
            </a:lvl1pPr>
          </a:lstStyle>
          <a:p>
            <a:pPr>
              <a:defRPr/>
            </a:pPr>
            <a:endParaRPr lang="nl-NL" dirty="0"/>
          </a:p>
        </p:txBody>
      </p:sp>
      <p:sp>
        <p:nvSpPr>
          <p:cNvPr id="1050" name="Line 26"/>
          <p:cNvSpPr>
            <a:spLocks noChangeShapeType="1"/>
          </p:cNvSpPr>
          <p:nvPr/>
        </p:nvSpPr>
        <p:spPr bwMode="auto">
          <a:xfrm>
            <a:off x="0" y="922338"/>
            <a:ext cx="12192000" cy="0"/>
          </a:xfrm>
          <a:prstGeom prst="line">
            <a:avLst/>
          </a:prstGeom>
          <a:noFill/>
          <a:ln w="12700">
            <a:solidFill>
              <a:srgbClr val="CCCCCC"/>
            </a:solidFill>
            <a:round/>
            <a:headEnd/>
            <a:tailEnd/>
          </a:ln>
          <a:effectLst/>
        </p:spPr>
        <p:txBody>
          <a:bodyPr wrap="none" anchor="ctr"/>
          <a:lstStyle/>
          <a:p>
            <a:pPr eaLnBrk="0" hangingPunct="0">
              <a:defRPr/>
            </a:pPr>
            <a:endParaRPr lang="nl-NL">
              <a:cs typeface="+mn-cs"/>
            </a:endParaRPr>
          </a:p>
        </p:txBody>
      </p:sp>
      <p:pic>
        <p:nvPicPr>
          <p:cNvPr id="9218" name="Picture 2" descr="https://fbcdn-profile-a.akamaihd.net/hprofile-ak-ash1/t1/s160x160/374436_476699385701555_1606017591_a.jpg"/>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11125202" y="61119"/>
            <a:ext cx="1066799" cy="8001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981" r:id="rId1"/>
    <p:sldLayoutId id="2147484978" r:id="rId2"/>
    <p:sldLayoutId id="2147484979" r:id="rId3"/>
    <p:sldLayoutId id="2147484982" r:id="rId4"/>
    <p:sldLayoutId id="2147484983" r:id="rId5"/>
    <p:sldLayoutId id="2147484980" r:id="rId6"/>
    <p:sldLayoutId id="2147484984" r:id="rId7"/>
    <p:sldLayoutId id="2147484985" r:id="rId8"/>
    <p:sldLayoutId id="2147484986" r:id="rId9"/>
    <p:sldLayoutId id="2147484987" r:id="rId10"/>
    <p:sldLayoutId id="2147484988" r:id="rId11"/>
    <p:sldLayoutId id="2147484989" r:id="rId12"/>
    <p:sldLayoutId id="2147484990" r:id="rId13"/>
    <p:sldLayoutId id="2147484991" r:id="rId14"/>
    <p:sldLayoutId id="2147484992" r:id="rId15"/>
    <p:sldLayoutId id="2147484993" r:id="rId16"/>
    <p:sldLayoutId id="2147484995" r:id="rId17"/>
  </p:sldLayoutIdLst>
  <p:hf hdr="0" ftr="0" dt="0"/>
  <p:txStyles>
    <p:titleStyle>
      <a:lvl1pPr algn="l" rtl="0" eaLnBrk="0" fontAlgn="base" hangingPunct="0">
        <a:lnSpc>
          <a:spcPct val="90000"/>
        </a:lnSpc>
        <a:spcBef>
          <a:spcPct val="0"/>
        </a:spcBef>
        <a:spcAft>
          <a:spcPct val="0"/>
        </a:spcAft>
        <a:defRPr sz="2600">
          <a:solidFill>
            <a:schemeClr val="accent2"/>
          </a:solidFill>
          <a:latin typeface="+mj-lt"/>
          <a:ea typeface="+mj-ea"/>
          <a:cs typeface="+mj-cs"/>
        </a:defRPr>
      </a:lvl1pPr>
      <a:lvl2pPr algn="l" rtl="0" eaLnBrk="0" fontAlgn="base" hangingPunct="0">
        <a:lnSpc>
          <a:spcPct val="90000"/>
        </a:lnSpc>
        <a:spcBef>
          <a:spcPct val="0"/>
        </a:spcBef>
        <a:spcAft>
          <a:spcPct val="0"/>
        </a:spcAft>
        <a:defRPr sz="2600">
          <a:solidFill>
            <a:schemeClr val="accent2"/>
          </a:solidFill>
          <a:latin typeface="Arial" charset="0"/>
        </a:defRPr>
      </a:lvl2pPr>
      <a:lvl3pPr algn="l" rtl="0" eaLnBrk="0" fontAlgn="base" hangingPunct="0">
        <a:lnSpc>
          <a:spcPct val="90000"/>
        </a:lnSpc>
        <a:spcBef>
          <a:spcPct val="0"/>
        </a:spcBef>
        <a:spcAft>
          <a:spcPct val="0"/>
        </a:spcAft>
        <a:defRPr sz="2600">
          <a:solidFill>
            <a:schemeClr val="accent2"/>
          </a:solidFill>
          <a:latin typeface="Arial" charset="0"/>
        </a:defRPr>
      </a:lvl3pPr>
      <a:lvl4pPr algn="l" rtl="0" eaLnBrk="0" fontAlgn="base" hangingPunct="0">
        <a:lnSpc>
          <a:spcPct val="90000"/>
        </a:lnSpc>
        <a:spcBef>
          <a:spcPct val="0"/>
        </a:spcBef>
        <a:spcAft>
          <a:spcPct val="0"/>
        </a:spcAft>
        <a:defRPr sz="2600">
          <a:solidFill>
            <a:schemeClr val="accent2"/>
          </a:solidFill>
          <a:latin typeface="Arial" charset="0"/>
        </a:defRPr>
      </a:lvl4pPr>
      <a:lvl5pPr algn="l" rtl="0" eaLnBrk="0" fontAlgn="base" hangingPunct="0">
        <a:lnSpc>
          <a:spcPct val="90000"/>
        </a:lnSpc>
        <a:spcBef>
          <a:spcPct val="0"/>
        </a:spcBef>
        <a:spcAft>
          <a:spcPct val="0"/>
        </a:spcAft>
        <a:defRPr sz="2600">
          <a:solidFill>
            <a:schemeClr val="accent2"/>
          </a:solidFill>
          <a:latin typeface="Arial" charset="0"/>
        </a:defRPr>
      </a:lvl5pPr>
      <a:lvl6pPr marL="457200" algn="l" rtl="0" fontAlgn="base">
        <a:lnSpc>
          <a:spcPct val="90000"/>
        </a:lnSpc>
        <a:spcBef>
          <a:spcPct val="0"/>
        </a:spcBef>
        <a:spcAft>
          <a:spcPct val="0"/>
        </a:spcAft>
        <a:defRPr sz="2600">
          <a:solidFill>
            <a:schemeClr val="accent2"/>
          </a:solidFill>
          <a:latin typeface="Arial" charset="0"/>
        </a:defRPr>
      </a:lvl6pPr>
      <a:lvl7pPr marL="914400" algn="l" rtl="0" fontAlgn="base">
        <a:lnSpc>
          <a:spcPct val="90000"/>
        </a:lnSpc>
        <a:spcBef>
          <a:spcPct val="0"/>
        </a:spcBef>
        <a:spcAft>
          <a:spcPct val="0"/>
        </a:spcAft>
        <a:defRPr sz="2600">
          <a:solidFill>
            <a:schemeClr val="accent2"/>
          </a:solidFill>
          <a:latin typeface="Arial" charset="0"/>
        </a:defRPr>
      </a:lvl7pPr>
      <a:lvl8pPr marL="1371600" algn="l" rtl="0" fontAlgn="base">
        <a:lnSpc>
          <a:spcPct val="90000"/>
        </a:lnSpc>
        <a:spcBef>
          <a:spcPct val="0"/>
        </a:spcBef>
        <a:spcAft>
          <a:spcPct val="0"/>
        </a:spcAft>
        <a:defRPr sz="2600">
          <a:solidFill>
            <a:schemeClr val="accent2"/>
          </a:solidFill>
          <a:latin typeface="Arial" charset="0"/>
        </a:defRPr>
      </a:lvl8pPr>
      <a:lvl9pPr marL="1828800" algn="l" rtl="0" fontAlgn="base">
        <a:lnSpc>
          <a:spcPct val="90000"/>
        </a:lnSpc>
        <a:spcBef>
          <a:spcPct val="0"/>
        </a:spcBef>
        <a:spcAft>
          <a:spcPct val="0"/>
        </a:spcAft>
        <a:defRPr sz="2600">
          <a:solidFill>
            <a:schemeClr val="accent2"/>
          </a:solidFill>
          <a:latin typeface="Arial" charset="0"/>
        </a:defRPr>
      </a:lvl9pPr>
    </p:titleStyle>
    <p:bodyStyle>
      <a:lvl1pPr marL="287338" indent="-287338" algn="l" rtl="0" eaLnBrk="0" fontAlgn="base" hangingPunct="0">
        <a:spcBef>
          <a:spcPct val="20000"/>
        </a:spcBef>
        <a:spcAft>
          <a:spcPct val="0"/>
        </a:spcAft>
        <a:buClr>
          <a:schemeClr val="accent2"/>
        </a:buClr>
        <a:buSzPct val="110000"/>
        <a:buFont typeface="Times" pitchFamily="18" charset="0"/>
        <a:buChar char="•"/>
        <a:defRPr sz="2000">
          <a:solidFill>
            <a:schemeClr val="tx1"/>
          </a:solidFill>
          <a:latin typeface="+mn-lt"/>
          <a:ea typeface="+mn-ea"/>
          <a:cs typeface="+mn-cs"/>
        </a:defRPr>
      </a:lvl1pPr>
      <a:lvl2pPr marL="723900" indent="-246063" algn="l" rtl="0" eaLnBrk="0" fontAlgn="base" hangingPunct="0">
        <a:spcBef>
          <a:spcPct val="20000"/>
        </a:spcBef>
        <a:spcAft>
          <a:spcPct val="0"/>
        </a:spcAft>
        <a:buClr>
          <a:schemeClr val="accent2"/>
        </a:buClr>
        <a:buSzPct val="115000"/>
        <a:buFont typeface="Times" pitchFamily="18" charset="0"/>
        <a:buChar char="•"/>
        <a:defRPr>
          <a:solidFill>
            <a:schemeClr val="tx1"/>
          </a:solidFill>
          <a:latin typeface="+mn-lt"/>
        </a:defRPr>
      </a:lvl2pPr>
      <a:lvl3pPr marL="1135063" indent="-220663" algn="just" rtl="0" eaLnBrk="0" fontAlgn="base" hangingPunct="0">
        <a:spcBef>
          <a:spcPct val="20000"/>
        </a:spcBef>
        <a:spcAft>
          <a:spcPct val="0"/>
        </a:spcAft>
        <a:buClr>
          <a:schemeClr val="accent2"/>
        </a:buClr>
        <a:buSzPct val="90000"/>
        <a:buFont typeface="Times" pitchFamily="18" charset="0"/>
        <a:buChar char="•"/>
        <a:defRPr sz="1600">
          <a:solidFill>
            <a:schemeClr val="tx1"/>
          </a:solidFill>
          <a:latin typeface="+mn-lt"/>
        </a:defRPr>
      </a:lvl3pPr>
      <a:lvl4pPr marL="1503363" indent="-207963"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4pPr>
      <a:lvl5pPr marL="1898650" indent="-204788" algn="l" rtl="0" eaLnBrk="0" fontAlgn="base" hangingPunct="0">
        <a:spcBef>
          <a:spcPct val="20000"/>
        </a:spcBef>
        <a:spcAft>
          <a:spcPct val="0"/>
        </a:spcAft>
        <a:buClr>
          <a:schemeClr val="accent2"/>
        </a:buClr>
        <a:buFont typeface="Times" pitchFamily="18" charset="0"/>
        <a:buChar char="•"/>
        <a:defRPr sz="1600">
          <a:solidFill>
            <a:schemeClr val="tx1"/>
          </a:solidFill>
          <a:latin typeface="+mn-lt"/>
        </a:defRPr>
      </a:lvl5pPr>
      <a:lvl6pPr marL="2355850" indent="-204788" algn="l" rtl="0" fontAlgn="base">
        <a:spcBef>
          <a:spcPct val="20000"/>
        </a:spcBef>
        <a:spcAft>
          <a:spcPct val="0"/>
        </a:spcAft>
        <a:buClr>
          <a:schemeClr val="accent2"/>
        </a:buClr>
        <a:buFont typeface="Times" charset="0"/>
        <a:buChar char="•"/>
        <a:defRPr sz="1600">
          <a:solidFill>
            <a:schemeClr val="tx1"/>
          </a:solidFill>
          <a:latin typeface="+mn-lt"/>
        </a:defRPr>
      </a:lvl6pPr>
      <a:lvl7pPr marL="2813050" indent="-204788" algn="l" rtl="0" fontAlgn="base">
        <a:spcBef>
          <a:spcPct val="20000"/>
        </a:spcBef>
        <a:spcAft>
          <a:spcPct val="0"/>
        </a:spcAft>
        <a:buClr>
          <a:schemeClr val="accent2"/>
        </a:buClr>
        <a:buFont typeface="Times" charset="0"/>
        <a:buChar char="•"/>
        <a:defRPr sz="1600">
          <a:solidFill>
            <a:schemeClr val="tx1"/>
          </a:solidFill>
          <a:latin typeface="+mn-lt"/>
        </a:defRPr>
      </a:lvl7pPr>
      <a:lvl8pPr marL="3270250" indent="-204788" algn="l" rtl="0" fontAlgn="base">
        <a:spcBef>
          <a:spcPct val="20000"/>
        </a:spcBef>
        <a:spcAft>
          <a:spcPct val="0"/>
        </a:spcAft>
        <a:buClr>
          <a:schemeClr val="accent2"/>
        </a:buClr>
        <a:buFont typeface="Times" charset="0"/>
        <a:buChar char="•"/>
        <a:defRPr sz="1600">
          <a:solidFill>
            <a:schemeClr val="tx1"/>
          </a:solidFill>
          <a:latin typeface="+mn-lt"/>
        </a:defRPr>
      </a:lvl8pPr>
      <a:lvl9pPr marL="3727450" indent="-204788" algn="l" rtl="0" fontAlgn="base">
        <a:spcBef>
          <a:spcPct val="20000"/>
        </a:spcBef>
        <a:spcAft>
          <a:spcPct val="0"/>
        </a:spcAft>
        <a:buClr>
          <a:schemeClr val="accent2"/>
        </a:buClr>
        <a:buFont typeface="Times" charset="0"/>
        <a:buChar char="•"/>
        <a:defRPr sz="16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www.publicjoe.f9.co.uk/csharp/sort03.html"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www.davesquared.net/2009/01/introduction-to-solid-principles-of-oo.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cs.aau.dk/~normark/oop-09/html/notes/inheritance_themes-inheritance-csharp.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youtube.com/watch?v=yr-lQZzevwA"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doom.wikia.com/wiki/Doom_source_code" TargetMode="External"/><Relationship Id="rId2" Type="http://schemas.openxmlformats.org/officeDocument/2006/relationships/hyperlink" Target="http://doom.wikia.com/wiki/Doom_source_code_files" TargetMode="External"/><Relationship Id="rId1" Type="http://schemas.openxmlformats.org/officeDocument/2006/relationships/slideLayout" Target="../slideLayouts/slideLayout2.xml"/><Relationship Id="rId4" Type="http://schemas.openxmlformats.org/officeDocument/2006/relationships/hyperlink" Target="http://www.fabiensanglard.net/doomIphone/doomClassicRenderer.php"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hyperlink" Target="http://doom.wikia.com/wiki/Doom_source_code_odditie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Operator </a:t>
            </a:r>
            <a:r>
              <a:rPr lang="nl-BE" dirty="0" err="1"/>
              <a:t>overloading</a:t>
            </a:r>
            <a:endParaRPr lang="nl-BE" dirty="0"/>
          </a:p>
        </p:txBody>
      </p:sp>
      <p:sp>
        <p:nvSpPr>
          <p:cNvPr id="3" name="Tijdelijke aanduiding voor tekst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07DCCE98-C9D1-4FEF-ADDE-AE30A9E734C1}" type="slidenum">
              <a:rPr lang="nl-NL" smtClean="0"/>
              <a:pPr>
                <a:defRPr/>
              </a:pPr>
              <a:t>1</a:t>
            </a:fld>
            <a:endParaRPr lang="nl-NL" dirty="0"/>
          </a:p>
        </p:txBody>
      </p:sp>
    </p:spTree>
    <p:extLst>
      <p:ext uri="{BB962C8B-B14F-4D97-AF65-F5344CB8AC3E}">
        <p14:creationId xmlns:p14="http://schemas.microsoft.com/office/powerpoint/2010/main" val="2376717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a:defRPr/>
            </a:pPr>
            <a:fld id="{335325E8-EE51-413A-9384-82D866E9E9B9}" type="slidenum">
              <a:rPr lang="en-US"/>
              <a:pPr>
                <a:defRPr/>
              </a:pPr>
              <a:t>10</a:t>
            </a:fld>
            <a:endParaRPr lang="en-US" dirty="0"/>
          </a:p>
        </p:txBody>
      </p:sp>
      <p:sp>
        <p:nvSpPr>
          <p:cNvPr id="47108" name="Rectangle 2"/>
          <p:cNvSpPr>
            <a:spLocks noGrp="1" noChangeArrowheads="1"/>
          </p:cNvSpPr>
          <p:nvPr>
            <p:ph type="title"/>
          </p:nvPr>
        </p:nvSpPr>
        <p:spPr/>
        <p:txBody>
          <a:bodyPr/>
          <a:lstStyle/>
          <a:p>
            <a:r>
              <a:rPr lang="en-US"/>
              <a:t>Overloading Operators (cont'd.)</a:t>
            </a:r>
          </a:p>
        </p:txBody>
      </p:sp>
      <p:pic>
        <p:nvPicPr>
          <p:cNvPr id="471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384300"/>
            <a:ext cx="48768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ep 5"/>
          <p:cNvGrpSpPr/>
          <p:nvPr/>
        </p:nvGrpSpPr>
        <p:grpSpPr>
          <a:xfrm>
            <a:off x="8634977" y="5475724"/>
            <a:ext cx="2057217" cy="1335496"/>
            <a:chOff x="3251290" y="2050597"/>
            <a:chExt cx="5619750" cy="2495550"/>
          </a:xfrm>
        </p:grpSpPr>
        <p:grpSp>
          <p:nvGrpSpPr>
            <p:cNvPr id="7" name="Groep 6"/>
            <p:cNvGrpSpPr/>
            <p:nvPr/>
          </p:nvGrpSpPr>
          <p:grpSpPr>
            <a:xfrm>
              <a:off x="3251290" y="2050597"/>
              <a:ext cx="5619750" cy="2495550"/>
              <a:chOff x="1762125" y="2181225"/>
              <a:chExt cx="5619750" cy="2495550"/>
            </a:xfrm>
          </p:grpSpPr>
          <p:pic>
            <p:nvPicPr>
              <p:cNvPr id="9" name="Afbeelding 8"/>
              <p:cNvPicPr>
                <a:picLocks noChangeAspect="1"/>
              </p:cNvPicPr>
              <p:nvPr/>
            </p:nvPicPr>
            <p:blipFill>
              <a:blip r:embed="rId4">
                <a:duotone>
                  <a:prstClr val="black"/>
                  <a:srgbClr val="00B050">
                    <a:tint val="45000"/>
                    <a:satMod val="400000"/>
                  </a:srgbClr>
                </a:duotone>
              </a:blip>
              <a:stretch>
                <a:fillRect/>
              </a:stretch>
            </p:blipFill>
            <p:spPr>
              <a:xfrm>
                <a:off x="1762125" y="2181225"/>
                <a:ext cx="5619750" cy="2495550"/>
              </a:xfrm>
              <a:prstGeom prst="rect">
                <a:avLst/>
              </a:prstGeom>
            </p:spPr>
          </p:pic>
          <p:sp>
            <p:nvSpPr>
              <p:cNvPr id="10" name="Tekstvak 9"/>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8" name="Afbeelding 7"/>
            <p:cNvPicPr>
              <a:picLocks noChangeAspect="1"/>
            </p:cNvPicPr>
            <p:nvPr/>
          </p:nvPicPr>
          <p:blipFill>
            <a:blip r:embed="rId5">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956670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p:cNvSpPr>
            <a:spLocks noGrp="1"/>
          </p:cNvSpPr>
          <p:nvPr>
            <p:ph type="title"/>
          </p:nvPr>
        </p:nvSpPr>
        <p:spPr/>
        <p:txBody>
          <a:bodyPr/>
          <a:lstStyle/>
          <a:p>
            <a:r>
              <a:rPr lang="en-IE"/>
              <a:t>Scope van een project</a:t>
            </a:r>
          </a:p>
        </p:txBody>
      </p:sp>
      <p:sp>
        <p:nvSpPr>
          <p:cNvPr id="28675" name="Tijdelijke aanduiding voor inhoud 2"/>
          <p:cNvSpPr>
            <a:spLocks noGrp="1"/>
          </p:cNvSpPr>
          <p:nvPr>
            <p:ph idx="1"/>
          </p:nvPr>
        </p:nvSpPr>
        <p:spPr/>
        <p:txBody>
          <a:bodyPr/>
          <a:lstStyle/>
          <a:p>
            <a:r>
              <a:rPr lang="en-IE"/>
              <a:t>Scope: beschrijving van alle zaken dat het programma moet kunnen en ook wat niet!</a:t>
            </a:r>
          </a:p>
          <a:p>
            <a:endParaRPr lang="en-IE"/>
          </a:p>
          <a:p>
            <a:pPr lvl="1"/>
            <a:r>
              <a:rPr lang="en-IE"/>
              <a:t>Rekening-informatie managen </a:t>
            </a:r>
          </a:p>
          <a:p>
            <a:pPr lvl="1"/>
            <a:r>
              <a:rPr lang="en-IE"/>
              <a:t>Iedere rekening bevat:</a:t>
            </a:r>
          </a:p>
          <a:p>
            <a:pPr lvl="2"/>
            <a:r>
              <a:rPr lang="en-IE"/>
              <a:t>Name</a:t>
            </a:r>
          </a:p>
          <a:p>
            <a:pPr lvl="2"/>
            <a:r>
              <a:rPr lang="en-IE"/>
              <a:t>Address</a:t>
            </a:r>
          </a:p>
          <a:p>
            <a:pPr lvl="2"/>
            <a:r>
              <a:rPr lang="en-IE"/>
              <a:t>Account number</a:t>
            </a:r>
          </a:p>
          <a:p>
            <a:pPr lvl="2"/>
            <a:r>
              <a:rPr lang="en-IE"/>
              <a:t>Balance</a:t>
            </a:r>
          </a:p>
          <a:p>
            <a:pPr lvl="2"/>
            <a:r>
              <a:rPr lang="en-IE"/>
              <a:t>Overdraft</a:t>
            </a:r>
          </a:p>
          <a:p>
            <a:pPr lvl="2"/>
            <a:endParaRPr lang="en-IE"/>
          </a:p>
          <a:p>
            <a:pPr lvl="1"/>
            <a:r>
              <a:rPr lang="en-IE"/>
              <a:t>1000’n klanten</a:t>
            </a:r>
          </a:p>
          <a:p>
            <a:pPr lvl="1"/>
            <a:r>
              <a:rPr lang="en-IE"/>
              <a:t>Verschillende rekeningen</a:t>
            </a:r>
          </a:p>
          <a:p>
            <a:pPr lvl="1"/>
            <a:r>
              <a:rPr lang="en-IE"/>
              <a:t>Waarschuwingen en meldingen moeten volgens bepaalde eisen getoond worden</a:t>
            </a:r>
          </a:p>
        </p:txBody>
      </p:sp>
      <p:sp>
        <p:nvSpPr>
          <p:cNvPr id="4" name="Tijdelijke aanduiding voor dianummer 3"/>
          <p:cNvSpPr>
            <a:spLocks noGrp="1"/>
          </p:cNvSpPr>
          <p:nvPr>
            <p:ph type="sldNum" sz="quarter" idx="10"/>
          </p:nvPr>
        </p:nvSpPr>
        <p:spPr/>
        <p:txBody>
          <a:bodyPr/>
          <a:lstStyle/>
          <a:p>
            <a:pPr>
              <a:defRPr/>
            </a:pPr>
            <a:r>
              <a:rPr lang="nl-NL" dirty="0"/>
              <a:t>| </a:t>
            </a:r>
            <a:fld id="{36168DDF-92D1-446A-8C36-FFF158CBDF5C}" type="slidenum">
              <a:rPr lang="nl-NL" smtClean="0"/>
              <a:pPr>
                <a:defRPr/>
              </a:pPr>
              <a:t>100</a:t>
            </a:fld>
            <a:endParaRPr lang="nl-NL" dirty="0"/>
          </a:p>
        </p:txBody>
      </p:sp>
    </p:spTree>
    <p:extLst>
      <p:ext uri="{BB962C8B-B14F-4D97-AF65-F5344CB8AC3E}">
        <p14:creationId xmlns:p14="http://schemas.microsoft.com/office/powerpoint/2010/main" val="16951743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err="1"/>
              <a:t>Structures</a:t>
            </a:r>
            <a:endParaRPr lang="nl-BE" dirty="0"/>
          </a:p>
        </p:txBody>
      </p:sp>
      <p:sp>
        <p:nvSpPr>
          <p:cNvPr id="41987" name="Tijdelijke aanduiding voor tekst 2"/>
          <p:cNvSpPr>
            <a:spLocks noGrp="1"/>
          </p:cNvSpPr>
          <p:nvPr>
            <p:ph type="body" idx="1"/>
          </p:nvPr>
        </p:nvSpPr>
        <p:spPr/>
        <p:txBody>
          <a:bodyPr/>
          <a:lstStyle/>
          <a:p>
            <a:endParaRPr lang="nl-BE"/>
          </a:p>
        </p:txBody>
      </p:sp>
      <p:sp>
        <p:nvSpPr>
          <p:cNvPr id="19460" name="Tijdelijke aanduiding voor dianummer 3"/>
          <p:cNvSpPr>
            <a:spLocks noGrp="1"/>
          </p:cNvSpPr>
          <p:nvPr>
            <p:ph type="sldNum" sz="quarter" idx="10"/>
          </p:nvPr>
        </p:nvSpPr>
        <p:spPr/>
        <p:txBody>
          <a:bodyPr/>
          <a:lstStyle/>
          <a:p>
            <a:pPr>
              <a:defRPr/>
            </a:pPr>
            <a:r>
              <a:rPr lang="nl-NL" dirty="0"/>
              <a:t>| </a:t>
            </a:r>
            <a:fld id="{1F95277A-F1D2-4D51-AB60-2CCF5B8CC422}" type="slidenum">
              <a:rPr lang="nl-NL" smtClean="0"/>
              <a:pPr>
                <a:defRPr/>
              </a:pPr>
              <a:t>101</a:t>
            </a:fld>
            <a:endParaRPr lang="nl-NL" dirty="0"/>
          </a:p>
        </p:txBody>
      </p:sp>
      <p:sp>
        <p:nvSpPr>
          <p:cNvPr id="4198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eaLnBrk="0" hangingPunct="0"/>
            <a:r>
              <a:rPr lang="nl-BE" sz="1400"/>
              <a:t>p.75</a:t>
            </a:r>
          </a:p>
        </p:txBody>
      </p:sp>
    </p:spTree>
    <p:extLst>
      <p:ext uri="{BB962C8B-B14F-4D97-AF65-F5344CB8AC3E}">
        <p14:creationId xmlns:p14="http://schemas.microsoft.com/office/powerpoint/2010/main" val="19073202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el 1"/>
          <p:cNvSpPr>
            <a:spLocks noGrp="1"/>
          </p:cNvSpPr>
          <p:nvPr>
            <p:ph type="title"/>
          </p:nvPr>
        </p:nvSpPr>
        <p:spPr/>
        <p:txBody>
          <a:bodyPr/>
          <a:lstStyle/>
          <a:p>
            <a:r>
              <a:rPr lang="en-IE" dirty="0"/>
              <a:t>Structures</a:t>
            </a:r>
          </a:p>
        </p:txBody>
      </p:sp>
      <p:sp>
        <p:nvSpPr>
          <p:cNvPr id="43011" name="Tijdelijke aanduiding voor inhoud 2"/>
          <p:cNvSpPr>
            <a:spLocks noGrp="1"/>
          </p:cNvSpPr>
          <p:nvPr>
            <p:ph idx="1"/>
          </p:nvPr>
        </p:nvSpPr>
        <p:spPr/>
        <p:txBody>
          <a:bodyPr/>
          <a:lstStyle/>
          <a:p>
            <a:r>
              <a:rPr lang="en-IE"/>
              <a:t>Manier om individuele waarden als één geheel (type) te beschouwen.</a:t>
            </a:r>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EE7D9365-455D-426E-87B4-4BE486F6FAB6}" type="slidenum">
              <a:rPr lang="nl-NL" smtClean="0"/>
              <a:pPr>
                <a:defRPr/>
              </a:pPr>
              <a:t>102</a:t>
            </a:fld>
            <a:endParaRPr lang="nl-NL" dirty="0"/>
          </a:p>
        </p:txBody>
      </p:sp>
    </p:spTree>
    <p:extLst>
      <p:ext uri="{BB962C8B-B14F-4D97-AF65-F5344CB8AC3E}">
        <p14:creationId xmlns:p14="http://schemas.microsoft.com/office/powerpoint/2010/main" val="3107465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el 1"/>
          <p:cNvSpPr>
            <a:spLocks noGrp="1"/>
          </p:cNvSpPr>
          <p:nvPr>
            <p:ph type="title"/>
          </p:nvPr>
        </p:nvSpPr>
        <p:spPr/>
        <p:txBody>
          <a:bodyPr/>
          <a:lstStyle/>
          <a:p>
            <a:r>
              <a:rPr lang="en-IE"/>
              <a:t>Voorbeeldstructuur voor onze bank-case</a:t>
            </a:r>
          </a:p>
        </p:txBody>
      </p:sp>
      <p:sp>
        <p:nvSpPr>
          <p:cNvPr id="44035" name="Tijdelijke aanduiding voor inhoud 2"/>
          <p:cNvSpPr>
            <a:spLocks noGrp="1"/>
          </p:cNvSpPr>
          <p:nvPr>
            <p:ph idx="1"/>
          </p:nvPr>
        </p:nvSpPr>
        <p:spPr/>
        <p:txBody>
          <a:bodyPr/>
          <a:lstStyle/>
          <a:p>
            <a:r>
              <a:rPr lang="en-IE"/>
              <a:t>Stel dat we voor onze bank de informatie die bij een rekening (Account) hoort willen specifieren:</a:t>
            </a:r>
          </a:p>
          <a:p>
            <a:endParaRPr lang="en-IE"/>
          </a:p>
          <a:p>
            <a:r>
              <a:rPr lang="en-IE"/>
              <a:t>We hebben dan:</a:t>
            </a:r>
          </a:p>
          <a:p>
            <a:pPr lvl="1"/>
            <a:r>
              <a:rPr lang="en-IE"/>
              <a:t>Customer name (string)</a:t>
            </a:r>
          </a:p>
          <a:p>
            <a:pPr lvl="1"/>
            <a:r>
              <a:rPr lang="en-IE"/>
              <a:t>Customer address (string)</a:t>
            </a:r>
          </a:p>
          <a:p>
            <a:pPr lvl="1"/>
            <a:r>
              <a:rPr lang="en-IE"/>
              <a:t>Account number (int)</a:t>
            </a:r>
          </a:p>
          <a:p>
            <a:pPr lvl="1"/>
            <a:r>
              <a:rPr lang="en-IE"/>
              <a:t>Account balance (int)</a:t>
            </a:r>
          </a:p>
          <a:p>
            <a:pPr lvl="1"/>
            <a:r>
              <a:rPr lang="en-IE"/>
              <a:t>Overdraft limit (int)</a:t>
            </a:r>
          </a:p>
          <a:p>
            <a:pPr lvl="1"/>
            <a:endParaRPr lang="en-IE"/>
          </a:p>
          <a:p>
            <a:pPr lvl="1"/>
            <a:endParaRPr lang="en-IE"/>
          </a:p>
          <a:p>
            <a:endParaRPr lang="en-IE"/>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02DE6C4-1E42-4BD6-8261-FE8C2AA5B143}" type="slidenum">
              <a:rPr lang="nl-NL" smtClean="0"/>
              <a:pPr>
                <a:defRPr/>
              </a:pPr>
              <a:t>103</a:t>
            </a:fld>
            <a:endParaRPr lang="nl-NL" dirty="0"/>
          </a:p>
        </p:txBody>
      </p:sp>
    </p:spTree>
    <p:extLst>
      <p:ext uri="{BB962C8B-B14F-4D97-AF65-F5344CB8AC3E}">
        <p14:creationId xmlns:p14="http://schemas.microsoft.com/office/powerpoint/2010/main" val="126500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p:cNvSpPr>
            <a:spLocks noGrp="1"/>
          </p:cNvSpPr>
          <p:nvPr>
            <p:ph type="title"/>
          </p:nvPr>
        </p:nvSpPr>
        <p:spPr/>
        <p:txBody>
          <a:bodyPr/>
          <a:lstStyle/>
          <a:p>
            <a:r>
              <a:rPr lang="en-IE"/>
              <a:t>Voorbeeldstructuur voor onze bank-case</a:t>
            </a:r>
          </a:p>
        </p:txBody>
      </p:sp>
      <p:sp>
        <p:nvSpPr>
          <p:cNvPr id="37891" name="Tijdelijke aanduiding voor inhoud 2"/>
          <p:cNvSpPr>
            <a:spLocks noGrp="1"/>
          </p:cNvSpPr>
          <p:nvPr>
            <p:ph idx="1"/>
          </p:nvPr>
        </p:nvSpPr>
        <p:spPr/>
        <p:txBody>
          <a:bodyPr/>
          <a:lstStyle/>
          <a:p>
            <a:r>
              <a:rPr lang="en-IE"/>
              <a:t>De bank wil 50 personen bewaren:</a:t>
            </a:r>
          </a:p>
          <a:p>
            <a:endParaRPr lang="en-IE"/>
          </a:p>
          <a:p>
            <a:endParaRPr lang="en-IE"/>
          </a:p>
          <a:p>
            <a:endParaRPr lang="en-IE"/>
          </a:p>
          <a:p>
            <a:endParaRPr lang="en-IE"/>
          </a:p>
          <a:p>
            <a:endParaRPr lang="en-IE"/>
          </a:p>
          <a:p>
            <a:endParaRPr lang="en-IE"/>
          </a:p>
          <a:p>
            <a:endParaRPr lang="en-IE"/>
          </a:p>
          <a:p>
            <a:endParaRPr lang="en-IE"/>
          </a:p>
          <a:p>
            <a:endParaRPr lang="en-IE"/>
          </a:p>
          <a:p>
            <a:r>
              <a:rPr lang="en-IE"/>
              <a:t>Werkbaar maar NIET PRAKTISCH!</a:t>
            </a:r>
          </a:p>
          <a:p>
            <a:endParaRPr lang="en-IE"/>
          </a:p>
          <a:p>
            <a:endParaRPr lang="en-IE"/>
          </a:p>
          <a:p>
            <a:endParaRPr lang="en-IE"/>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39579BA2-1234-428D-8DD7-7C2EFAD06C16}" type="slidenum">
              <a:rPr lang="nl-NL" smtClean="0"/>
              <a:pPr>
                <a:defRPr/>
              </a:pPr>
              <a:t>104</a:t>
            </a:fld>
            <a:endParaRPr lang="nl-NL" dirty="0"/>
          </a:p>
        </p:txBody>
      </p:sp>
      <p:pic>
        <p:nvPicPr>
          <p:cNvPr id="45061" name="Picture 3"/>
          <p:cNvPicPr>
            <a:picLocks noChangeAspect="1" noChangeArrowheads="1"/>
          </p:cNvPicPr>
          <p:nvPr/>
        </p:nvPicPr>
        <p:blipFill>
          <a:blip r:embed="rId2" cstate="print"/>
          <a:srcRect/>
          <a:stretch>
            <a:fillRect/>
          </a:stretch>
        </p:blipFill>
        <p:spPr bwMode="auto">
          <a:xfrm>
            <a:off x="4097338" y="1709738"/>
            <a:ext cx="3714750" cy="2838450"/>
          </a:xfrm>
          <a:prstGeom prst="rect">
            <a:avLst/>
          </a:prstGeom>
          <a:noFill/>
          <a:ln w="9525">
            <a:noFill/>
            <a:miter lim="800000"/>
            <a:headEnd/>
            <a:tailEnd/>
          </a:ln>
        </p:spPr>
      </p:pic>
      <p:grpSp>
        <p:nvGrpSpPr>
          <p:cNvPr id="2" name="Groep 8"/>
          <p:cNvGrpSpPr>
            <a:grpSpLocks/>
          </p:cNvGrpSpPr>
          <p:nvPr/>
        </p:nvGrpSpPr>
        <p:grpSpPr bwMode="auto">
          <a:xfrm>
            <a:off x="7708901" y="1366838"/>
            <a:ext cx="1971675" cy="1466850"/>
            <a:chOff x="6185338" y="1366345"/>
            <a:chExt cx="1970690" cy="1466630"/>
          </a:xfrm>
        </p:grpSpPr>
        <p:pic>
          <p:nvPicPr>
            <p:cNvPr id="45063" name="Picture 7"/>
            <p:cNvPicPr>
              <a:picLocks noChangeAspect="1" noChangeArrowheads="1"/>
            </p:cNvPicPr>
            <p:nvPr/>
          </p:nvPicPr>
          <p:blipFill>
            <a:blip r:embed="rId3" cstate="print"/>
            <a:srcRect/>
            <a:stretch>
              <a:fillRect/>
            </a:stretch>
          </p:blipFill>
          <p:spPr bwMode="auto">
            <a:xfrm>
              <a:off x="6185338" y="1947150"/>
              <a:ext cx="914400" cy="885825"/>
            </a:xfrm>
            <a:prstGeom prst="rect">
              <a:avLst/>
            </a:prstGeom>
            <a:noFill/>
            <a:ln w="9525">
              <a:noFill/>
              <a:miter lim="800000"/>
              <a:headEnd/>
              <a:tailEnd/>
            </a:ln>
          </p:spPr>
        </p:pic>
        <p:sp>
          <p:nvSpPr>
            <p:cNvPr id="45064" name="Tekstvak 7"/>
            <p:cNvSpPr txBox="1">
              <a:spLocks noChangeArrowheads="1"/>
            </p:cNvSpPr>
            <p:nvPr/>
          </p:nvSpPr>
          <p:spPr bwMode="auto">
            <a:xfrm>
              <a:off x="6516414" y="1366345"/>
              <a:ext cx="1639614" cy="646331"/>
            </a:xfrm>
            <a:prstGeom prst="rect">
              <a:avLst/>
            </a:prstGeom>
            <a:noFill/>
            <a:ln w="9525">
              <a:noFill/>
              <a:miter lim="800000"/>
              <a:headEnd/>
              <a:tailEnd/>
            </a:ln>
          </p:spPr>
          <p:txBody>
            <a:bodyPr>
              <a:spAutoFit/>
            </a:bodyPr>
            <a:lstStyle/>
            <a:p>
              <a:r>
                <a:rPr lang="en-IE" b="1">
                  <a:solidFill>
                    <a:srgbClr val="FF0000"/>
                  </a:solidFill>
                </a:rPr>
                <a:t>Bad coding example!</a:t>
              </a:r>
            </a:p>
          </p:txBody>
        </p:sp>
      </p:grpSp>
    </p:spTree>
    <p:extLst>
      <p:ext uri="{BB962C8B-B14F-4D97-AF65-F5344CB8AC3E}">
        <p14:creationId xmlns:p14="http://schemas.microsoft.com/office/powerpoint/2010/main" val="37453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1"/>
          <p:cNvSpPr>
            <a:spLocks noGrp="1"/>
          </p:cNvSpPr>
          <p:nvPr>
            <p:ph type="title"/>
          </p:nvPr>
        </p:nvSpPr>
        <p:spPr/>
        <p:txBody>
          <a:bodyPr/>
          <a:lstStyle/>
          <a:p>
            <a:r>
              <a:rPr lang="en-IE"/>
              <a:t>Data structures</a:t>
            </a:r>
          </a:p>
        </p:txBody>
      </p:sp>
      <p:sp>
        <p:nvSpPr>
          <p:cNvPr id="38915" name="Tijdelijke aanduiding voor inhoud 2"/>
          <p:cNvSpPr>
            <a:spLocks noGrp="1"/>
          </p:cNvSpPr>
          <p:nvPr>
            <p:ph idx="1"/>
          </p:nvPr>
        </p:nvSpPr>
        <p:spPr/>
        <p:txBody>
          <a:bodyPr/>
          <a:lstStyle/>
          <a:p>
            <a:r>
              <a:rPr lang="en-IE" b="1">
                <a:solidFill>
                  <a:srgbClr val="0E27E2"/>
                </a:solidFill>
                <a:latin typeface="Courier New" pitchFamily="49" charset="0"/>
                <a:cs typeface="Courier New" pitchFamily="49" charset="0"/>
              </a:rPr>
              <a:t>struct</a:t>
            </a:r>
            <a:r>
              <a:rPr lang="en-IE"/>
              <a:t> keyword</a:t>
            </a:r>
          </a:p>
          <a:p>
            <a:endParaRPr lang="en-IE"/>
          </a:p>
          <a:p>
            <a:endParaRPr lang="en-IE"/>
          </a:p>
          <a:p>
            <a:endParaRPr lang="en-IE"/>
          </a:p>
          <a:p>
            <a:endParaRPr lang="en-IE"/>
          </a:p>
          <a:p>
            <a:endParaRPr lang="en-IE"/>
          </a:p>
          <a:p>
            <a:endParaRPr lang="en-IE"/>
          </a:p>
          <a:p>
            <a:endParaRPr lang="en-IE"/>
          </a:p>
          <a:p>
            <a:endParaRPr lang="en-IE"/>
          </a:p>
          <a:p>
            <a:endParaRPr lang="en-IE"/>
          </a:p>
          <a:p>
            <a:r>
              <a:rPr lang="en-IE"/>
              <a:t>We maken een nieuw type Account aan, dat 5 variabelen bevat.</a:t>
            </a:r>
          </a:p>
          <a:p>
            <a:r>
              <a:rPr lang="en-IE"/>
              <a:t>Dit type kan als één geheel (=struct) beschouwd worden.</a:t>
            </a:r>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2E26D162-899F-495D-A20C-6CFF2F6CFEE8}" type="slidenum">
              <a:rPr lang="nl-NL" smtClean="0"/>
              <a:pPr>
                <a:defRPr/>
              </a:pPr>
              <a:t>105</a:t>
            </a:fld>
            <a:endParaRPr lang="nl-NL" dirty="0"/>
          </a:p>
        </p:txBody>
      </p:sp>
      <p:pic>
        <p:nvPicPr>
          <p:cNvPr id="46085" name="Picture 2"/>
          <p:cNvPicPr>
            <a:picLocks noChangeAspect="1" noChangeArrowheads="1"/>
          </p:cNvPicPr>
          <p:nvPr/>
        </p:nvPicPr>
        <p:blipFill>
          <a:blip r:embed="rId2" cstate="print"/>
          <a:srcRect/>
          <a:stretch>
            <a:fillRect/>
          </a:stretch>
        </p:blipFill>
        <p:spPr bwMode="auto">
          <a:xfrm>
            <a:off x="4252914" y="2300288"/>
            <a:ext cx="4244975" cy="2208212"/>
          </a:xfrm>
          <a:prstGeom prst="rect">
            <a:avLst/>
          </a:prstGeom>
          <a:noFill/>
          <a:ln w="9525">
            <a:noFill/>
            <a:miter lim="800000"/>
            <a:headEnd/>
            <a:tailEnd/>
          </a:ln>
        </p:spPr>
      </p:pic>
    </p:spTree>
    <p:extLst>
      <p:ext uri="{BB962C8B-B14F-4D97-AF65-F5344CB8AC3E}">
        <p14:creationId xmlns:p14="http://schemas.microsoft.com/office/powerpoint/2010/main" val="427533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el 1"/>
          <p:cNvSpPr>
            <a:spLocks noGrp="1"/>
          </p:cNvSpPr>
          <p:nvPr>
            <p:ph type="title"/>
          </p:nvPr>
        </p:nvSpPr>
        <p:spPr/>
        <p:txBody>
          <a:bodyPr/>
          <a:lstStyle/>
          <a:p>
            <a:r>
              <a:rPr lang="en-IE"/>
              <a:t>Gebruik struct</a:t>
            </a:r>
          </a:p>
        </p:txBody>
      </p:sp>
      <p:sp>
        <p:nvSpPr>
          <p:cNvPr id="4710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E6DA3330-6F91-4276-AE7D-4368F4091918}" type="slidenum">
              <a:rPr lang="nl-NL" smtClean="0"/>
              <a:pPr>
                <a:defRPr/>
              </a:pPr>
              <a:t>106</a:t>
            </a:fld>
            <a:endParaRPr lang="nl-NL" dirty="0"/>
          </a:p>
        </p:txBody>
      </p:sp>
      <p:pic>
        <p:nvPicPr>
          <p:cNvPr id="47109" name="Picture 2"/>
          <p:cNvPicPr>
            <a:picLocks noChangeAspect="1" noChangeArrowheads="1"/>
          </p:cNvPicPr>
          <p:nvPr/>
        </p:nvPicPr>
        <p:blipFill>
          <a:blip r:embed="rId2" cstate="print"/>
          <a:srcRect/>
          <a:stretch>
            <a:fillRect/>
          </a:stretch>
        </p:blipFill>
        <p:spPr bwMode="auto">
          <a:xfrm>
            <a:off x="2749550" y="1154114"/>
            <a:ext cx="6654800" cy="4852987"/>
          </a:xfrm>
          <a:prstGeom prst="rect">
            <a:avLst/>
          </a:prstGeom>
          <a:noFill/>
          <a:ln w="9525">
            <a:noFill/>
            <a:miter lim="800000"/>
            <a:headEnd/>
            <a:tailEnd/>
          </a:ln>
        </p:spPr>
      </p:pic>
    </p:spTree>
    <p:extLst>
      <p:ext uri="{BB962C8B-B14F-4D97-AF65-F5344CB8AC3E}">
        <p14:creationId xmlns:p14="http://schemas.microsoft.com/office/powerpoint/2010/main" val="42551536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el 1"/>
          <p:cNvSpPr>
            <a:spLocks noGrp="1"/>
          </p:cNvSpPr>
          <p:nvPr>
            <p:ph type="title"/>
          </p:nvPr>
        </p:nvSpPr>
        <p:spPr/>
        <p:txBody>
          <a:bodyPr/>
          <a:lstStyle/>
          <a:p>
            <a:r>
              <a:rPr lang="en-IE"/>
              <a:t>Waarden in struct benaderen</a:t>
            </a:r>
          </a:p>
        </p:txBody>
      </p:sp>
      <p:sp>
        <p:nvSpPr>
          <p:cNvPr id="48131" name="Tijdelijke aanduiding voor inhoud 2"/>
          <p:cNvSpPr>
            <a:spLocks noGrp="1"/>
          </p:cNvSpPr>
          <p:nvPr>
            <p:ph idx="1"/>
          </p:nvPr>
        </p:nvSpPr>
        <p:spPr/>
        <p:txBody>
          <a:bodyPr/>
          <a:lstStyle/>
          <a:p>
            <a:r>
              <a:rPr lang="en-IE"/>
              <a:t>Met het punt (.) kunnen we individuele members van de struct benaderen.</a:t>
            </a:r>
          </a:p>
          <a:p>
            <a:endParaRPr lang="en-IE"/>
          </a:p>
          <a:p>
            <a:r>
              <a:rPr lang="en-IE"/>
              <a:t>Bijvoorbeeld:</a:t>
            </a:r>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5B9880F7-3711-4FB8-B865-C7B99B179F08}" type="slidenum">
              <a:rPr lang="nl-NL" smtClean="0"/>
              <a:pPr>
                <a:defRPr/>
              </a:pPr>
              <a:t>107</a:t>
            </a:fld>
            <a:endParaRPr lang="nl-NL" dirty="0"/>
          </a:p>
        </p:txBody>
      </p:sp>
      <p:pic>
        <p:nvPicPr>
          <p:cNvPr id="48133" name="Picture 2"/>
          <p:cNvPicPr>
            <a:picLocks noChangeAspect="1" noChangeArrowheads="1"/>
          </p:cNvPicPr>
          <p:nvPr/>
        </p:nvPicPr>
        <p:blipFill>
          <a:blip r:embed="rId2" cstate="print"/>
          <a:srcRect/>
          <a:stretch>
            <a:fillRect/>
          </a:stretch>
        </p:blipFill>
        <p:spPr bwMode="auto">
          <a:xfrm>
            <a:off x="3602038" y="2876550"/>
            <a:ext cx="4540250" cy="1663700"/>
          </a:xfrm>
          <a:prstGeom prst="rect">
            <a:avLst/>
          </a:prstGeom>
          <a:noFill/>
          <a:ln w="9525">
            <a:noFill/>
            <a:miter lim="800000"/>
            <a:headEnd/>
            <a:tailEnd/>
          </a:ln>
        </p:spPr>
      </p:pic>
      <p:pic>
        <p:nvPicPr>
          <p:cNvPr id="59395" name="Picture 3"/>
          <p:cNvPicPr>
            <a:picLocks noChangeAspect="1" noChangeArrowheads="1"/>
          </p:cNvPicPr>
          <p:nvPr/>
        </p:nvPicPr>
        <p:blipFill>
          <a:blip r:embed="rId3" cstate="print"/>
          <a:srcRect/>
          <a:stretch>
            <a:fillRect/>
          </a:stretch>
        </p:blipFill>
        <p:spPr bwMode="auto">
          <a:xfrm>
            <a:off x="3562351" y="4729164"/>
            <a:ext cx="6869113" cy="884237"/>
          </a:xfrm>
          <a:prstGeom prst="rect">
            <a:avLst/>
          </a:prstGeom>
          <a:noFill/>
          <a:ln w="9525">
            <a:noFill/>
            <a:miter lim="800000"/>
            <a:headEnd/>
            <a:tailEnd/>
          </a:ln>
        </p:spPr>
      </p:pic>
    </p:spTree>
    <p:extLst>
      <p:ext uri="{BB962C8B-B14F-4D97-AF65-F5344CB8AC3E}">
        <p14:creationId xmlns:p14="http://schemas.microsoft.com/office/powerpoint/2010/main" val="42163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a:spLocks noGrp="1"/>
          </p:cNvSpPr>
          <p:nvPr>
            <p:ph type="title"/>
          </p:nvPr>
        </p:nvSpPr>
        <p:spPr/>
        <p:txBody>
          <a:bodyPr/>
          <a:lstStyle/>
          <a:p>
            <a:r>
              <a:rPr lang="en-IE"/>
              <a:t>Beginwaarden in structures</a:t>
            </a:r>
          </a:p>
        </p:txBody>
      </p:sp>
      <p:sp>
        <p:nvSpPr>
          <p:cNvPr id="49155" name="Tijdelijke aanduiding voor inhoud 2"/>
          <p:cNvSpPr>
            <a:spLocks noGrp="1"/>
          </p:cNvSpPr>
          <p:nvPr>
            <p:ph idx="1"/>
          </p:nvPr>
        </p:nvSpPr>
        <p:spPr/>
        <p:txBody>
          <a:bodyPr/>
          <a:lstStyle/>
          <a:p>
            <a:r>
              <a:rPr lang="en-IE"/>
              <a:t>De elementen in een structure hebben geen beginwaarde bij het aanmaken van de struct (wat logisch is)</a:t>
            </a:r>
          </a:p>
          <a:p>
            <a:endParaRPr lang="en-IE"/>
          </a:p>
          <a:p>
            <a:r>
              <a:rPr lang="en-IE"/>
              <a:t>Volgende zal dus een fout genereren:</a:t>
            </a:r>
          </a:p>
        </p:txBody>
      </p:sp>
      <p:sp>
        <p:nvSpPr>
          <p:cNvPr id="4" name="Tijdelijke aanduiding voor dianummer 3"/>
          <p:cNvSpPr>
            <a:spLocks noGrp="1"/>
          </p:cNvSpPr>
          <p:nvPr>
            <p:ph type="sldNum" sz="quarter" idx="10"/>
          </p:nvPr>
        </p:nvSpPr>
        <p:spPr/>
        <p:txBody>
          <a:bodyPr/>
          <a:lstStyle/>
          <a:p>
            <a:pPr>
              <a:defRPr/>
            </a:pPr>
            <a:r>
              <a:rPr lang="nl-NL" dirty="0"/>
              <a:t>| </a:t>
            </a:r>
            <a:fld id="{DBFC799D-12A9-46CF-A405-77D9369E69BE}" type="slidenum">
              <a:rPr lang="nl-NL" smtClean="0"/>
              <a:pPr>
                <a:defRPr/>
              </a:pPr>
              <a:t>108</a:t>
            </a:fld>
            <a:endParaRPr lang="nl-NL" dirty="0"/>
          </a:p>
        </p:txBody>
      </p:sp>
      <p:pic>
        <p:nvPicPr>
          <p:cNvPr id="49157" name="Picture 2"/>
          <p:cNvPicPr>
            <a:picLocks noChangeAspect="1" noChangeArrowheads="1"/>
          </p:cNvPicPr>
          <p:nvPr/>
        </p:nvPicPr>
        <p:blipFill>
          <a:blip r:embed="rId2" cstate="print"/>
          <a:srcRect/>
          <a:stretch>
            <a:fillRect/>
          </a:stretch>
        </p:blipFill>
        <p:spPr bwMode="auto">
          <a:xfrm>
            <a:off x="2868613" y="2954339"/>
            <a:ext cx="7334250" cy="860425"/>
          </a:xfrm>
          <a:prstGeom prst="rect">
            <a:avLst/>
          </a:prstGeom>
          <a:noFill/>
          <a:ln w="9525">
            <a:noFill/>
            <a:miter lim="800000"/>
            <a:headEnd/>
            <a:tailEnd/>
          </a:ln>
        </p:spPr>
      </p:pic>
      <p:pic>
        <p:nvPicPr>
          <p:cNvPr id="60419" name="Picture 3"/>
          <p:cNvPicPr>
            <a:picLocks noChangeAspect="1" noChangeArrowheads="1"/>
          </p:cNvPicPr>
          <p:nvPr/>
        </p:nvPicPr>
        <p:blipFill>
          <a:blip r:embed="rId3" cstate="print"/>
          <a:srcRect/>
          <a:stretch>
            <a:fillRect/>
          </a:stretch>
        </p:blipFill>
        <p:spPr bwMode="auto">
          <a:xfrm>
            <a:off x="6429375" y="4460876"/>
            <a:ext cx="2800350" cy="1057275"/>
          </a:xfrm>
          <a:prstGeom prst="rect">
            <a:avLst/>
          </a:prstGeom>
          <a:noFill/>
          <a:ln w="9525">
            <a:noFill/>
            <a:miter lim="800000"/>
            <a:headEnd/>
            <a:tailEnd/>
          </a:ln>
        </p:spPr>
      </p:pic>
      <p:cxnSp>
        <p:nvCxnSpPr>
          <p:cNvPr id="49159" name="Rechte verbindingslijn met pijl 7"/>
          <p:cNvCxnSpPr>
            <a:cxnSpLocks noChangeShapeType="1"/>
          </p:cNvCxnSpPr>
          <p:nvPr/>
        </p:nvCxnSpPr>
        <p:spPr bwMode="auto">
          <a:xfrm rot="5400000" flipH="1" flipV="1">
            <a:off x="7798594" y="3972719"/>
            <a:ext cx="850900" cy="284162"/>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50919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el 1"/>
          <p:cNvSpPr>
            <a:spLocks noGrp="1"/>
          </p:cNvSpPr>
          <p:nvPr>
            <p:ph type="title"/>
          </p:nvPr>
        </p:nvSpPr>
        <p:spPr/>
        <p:txBody>
          <a:bodyPr/>
          <a:lstStyle/>
          <a:p>
            <a:r>
              <a:rPr lang="en-IE" dirty="0"/>
              <a:t>Structs </a:t>
            </a:r>
            <a:r>
              <a:rPr lang="en-IE" dirty="0" err="1"/>
              <a:t>en</a:t>
            </a:r>
            <a:r>
              <a:rPr lang="en-IE" dirty="0"/>
              <a:t> </a:t>
            </a:r>
            <a:r>
              <a:rPr lang="en-IE" dirty="0" err="1"/>
              <a:t>enums</a:t>
            </a:r>
            <a:r>
              <a:rPr lang="en-IE" dirty="0"/>
              <a:t> </a:t>
            </a:r>
            <a:r>
              <a:rPr lang="en-IE" dirty="0" err="1"/>
              <a:t>voor</a:t>
            </a:r>
            <a:r>
              <a:rPr lang="en-IE" dirty="0"/>
              <a:t> </a:t>
            </a:r>
            <a:r>
              <a:rPr lang="en-IE" dirty="0" err="1"/>
              <a:t>onze</a:t>
            </a:r>
            <a:r>
              <a:rPr lang="en-IE" dirty="0"/>
              <a:t> bank-case</a:t>
            </a:r>
          </a:p>
        </p:txBody>
      </p:sp>
      <p:sp>
        <p:nvSpPr>
          <p:cNvPr id="50179"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75B19DEE-5A34-465A-8C06-F004E9EA7C79}" type="slidenum">
              <a:rPr lang="nl-NL" smtClean="0"/>
              <a:pPr>
                <a:defRPr/>
              </a:pPr>
              <a:t>109</a:t>
            </a:fld>
            <a:endParaRPr lang="nl-NL" dirty="0"/>
          </a:p>
        </p:txBody>
      </p:sp>
      <p:pic>
        <p:nvPicPr>
          <p:cNvPr id="50181" name="Picture 2"/>
          <p:cNvPicPr>
            <a:picLocks noChangeAspect="1" noChangeArrowheads="1"/>
          </p:cNvPicPr>
          <p:nvPr/>
        </p:nvPicPr>
        <p:blipFill>
          <a:blip r:embed="rId2" cstate="print"/>
          <a:srcRect/>
          <a:stretch>
            <a:fillRect/>
          </a:stretch>
        </p:blipFill>
        <p:spPr bwMode="auto">
          <a:xfrm>
            <a:off x="3071814" y="1060451"/>
            <a:ext cx="4600575" cy="5114925"/>
          </a:xfrm>
          <a:prstGeom prst="rect">
            <a:avLst/>
          </a:prstGeom>
          <a:noFill/>
          <a:ln w="9525">
            <a:noFill/>
            <a:miter lim="800000"/>
            <a:headEnd/>
            <a:tailEnd/>
          </a:ln>
        </p:spPr>
      </p:pic>
      <p:sp>
        <p:nvSpPr>
          <p:cNvPr id="50182" name="Rechthoek 5"/>
          <p:cNvSpPr>
            <a:spLocks noChangeArrowheads="1"/>
          </p:cNvSpPr>
          <p:nvPr/>
        </p:nvSpPr>
        <p:spPr bwMode="auto">
          <a:xfrm>
            <a:off x="3621089" y="3311525"/>
            <a:ext cx="2916237" cy="298450"/>
          </a:xfrm>
          <a:prstGeom prst="rect">
            <a:avLst/>
          </a:prstGeom>
          <a:solidFill>
            <a:srgbClr val="FF8800">
              <a:alpha val="20000"/>
            </a:srgbClr>
          </a:solidFill>
          <a:ln w="9525" algn="ctr">
            <a:solidFill>
              <a:schemeClr val="tx1"/>
            </a:solidFill>
            <a:round/>
            <a:headEnd/>
            <a:tailEnd/>
          </a:ln>
        </p:spPr>
        <p:txBody>
          <a:bodyPr/>
          <a:lstStyle/>
          <a:p>
            <a:pPr eaLnBrk="0" hangingPunct="0"/>
            <a:endParaRPr lang="en-IE"/>
          </a:p>
        </p:txBody>
      </p:sp>
    </p:spTree>
    <p:extLst>
      <p:ext uri="{BB962C8B-B14F-4D97-AF65-F5344CB8AC3E}">
        <p14:creationId xmlns:p14="http://schemas.microsoft.com/office/powerpoint/2010/main" val="901697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Overloading Operators (cont'd.)</a:t>
            </a:r>
          </a:p>
        </p:txBody>
      </p:sp>
      <p:pic>
        <p:nvPicPr>
          <p:cNvPr id="4813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638300"/>
            <a:ext cx="695325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ep 3"/>
          <p:cNvGrpSpPr/>
          <p:nvPr/>
        </p:nvGrpSpPr>
        <p:grpSpPr>
          <a:xfrm>
            <a:off x="8634977" y="5475724"/>
            <a:ext cx="2057217" cy="1335496"/>
            <a:chOff x="3251290" y="2050597"/>
            <a:chExt cx="5619750" cy="2495550"/>
          </a:xfrm>
        </p:grpSpPr>
        <p:grpSp>
          <p:nvGrpSpPr>
            <p:cNvPr id="5" name="Groep 4"/>
            <p:cNvGrpSpPr/>
            <p:nvPr/>
          </p:nvGrpSpPr>
          <p:grpSpPr>
            <a:xfrm>
              <a:off x="3251290" y="2050597"/>
              <a:ext cx="5619750" cy="2495550"/>
              <a:chOff x="1762125" y="2181225"/>
              <a:chExt cx="5619750" cy="2495550"/>
            </a:xfrm>
          </p:grpSpPr>
          <p:pic>
            <p:nvPicPr>
              <p:cNvPr id="7" name="Afbeelding 6"/>
              <p:cNvPicPr>
                <a:picLocks noChangeAspect="1"/>
              </p:cNvPicPr>
              <p:nvPr/>
            </p:nvPicPr>
            <p:blipFill>
              <a:blip r:embed="rId4">
                <a:duotone>
                  <a:prstClr val="black"/>
                  <a:srgbClr val="00B050">
                    <a:tint val="45000"/>
                    <a:satMod val="400000"/>
                  </a:srgbClr>
                </a:duotone>
              </a:blip>
              <a:stretch>
                <a:fillRect/>
              </a:stretch>
            </p:blipFill>
            <p:spPr>
              <a:xfrm>
                <a:off x="1762125" y="2181225"/>
                <a:ext cx="5619750" cy="2495550"/>
              </a:xfrm>
              <a:prstGeom prst="rect">
                <a:avLst/>
              </a:prstGeom>
            </p:spPr>
          </p:pic>
          <p:sp>
            <p:nvSpPr>
              <p:cNvPr id="8" name="Tekstvak 7"/>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6" name="Afbeelding 5"/>
            <p:cNvPicPr>
              <a:picLocks noChangeAspect="1"/>
            </p:cNvPicPr>
            <p:nvPr/>
          </p:nvPicPr>
          <p:blipFill>
            <a:blip r:embed="rId5">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1045628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el 1"/>
          <p:cNvSpPr>
            <a:spLocks noGrp="1"/>
          </p:cNvSpPr>
          <p:nvPr>
            <p:ph type="title"/>
          </p:nvPr>
        </p:nvSpPr>
        <p:spPr/>
        <p:txBody>
          <a:bodyPr/>
          <a:lstStyle/>
          <a:p>
            <a:endParaRPr lang="en-IE"/>
          </a:p>
        </p:txBody>
      </p:sp>
      <p:sp>
        <p:nvSpPr>
          <p:cNvPr id="51203" name="Tijdelijke aanduiding voor inhoud 2"/>
          <p:cNvSpPr>
            <a:spLocks noGrp="1"/>
          </p:cNvSpPr>
          <p:nvPr>
            <p:ph idx="1"/>
          </p:nvPr>
        </p:nvSpPr>
        <p:spPr/>
        <p:txBody>
          <a:bodyPr/>
          <a:lstStyle/>
          <a:p>
            <a:r>
              <a:rPr lang="en-IE"/>
              <a:t>Demo-time</a:t>
            </a:r>
          </a:p>
        </p:txBody>
      </p:sp>
      <p:sp>
        <p:nvSpPr>
          <p:cNvPr id="4" name="Tijdelijke aanduiding voor dianummer 3"/>
          <p:cNvSpPr>
            <a:spLocks noGrp="1"/>
          </p:cNvSpPr>
          <p:nvPr>
            <p:ph type="sldNum" sz="quarter" idx="10"/>
          </p:nvPr>
        </p:nvSpPr>
        <p:spPr/>
        <p:txBody>
          <a:bodyPr/>
          <a:lstStyle/>
          <a:p>
            <a:pPr>
              <a:defRPr/>
            </a:pPr>
            <a:r>
              <a:rPr lang="nl-NL" dirty="0"/>
              <a:t>| </a:t>
            </a:r>
            <a:fld id="{CD16B891-64AA-4C01-A94A-1A6AC0ADC2E1}" type="slidenum">
              <a:rPr lang="nl-NL" smtClean="0"/>
              <a:pPr>
                <a:defRPr/>
              </a:pPr>
              <a:t>110</a:t>
            </a:fld>
            <a:endParaRPr lang="nl-NL" dirty="0"/>
          </a:p>
        </p:txBody>
      </p:sp>
    </p:spTree>
    <p:extLst>
      <p:ext uri="{BB962C8B-B14F-4D97-AF65-F5344CB8AC3E}">
        <p14:creationId xmlns:p14="http://schemas.microsoft.com/office/powerpoint/2010/main" val="37689819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el 1"/>
          <p:cNvSpPr>
            <a:spLocks noGrp="1"/>
          </p:cNvSpPr>
          <p:nvPr>
            <p:ph type="title"/>
          </p:nvPr>
        </p:nvSpPr>
        <p:spPr/>
        <p:txBody>
          <a:bodyPr/>
          <a:lstStyle/>
          <a:p>
            <a:r>
              <a:rPr lang="en-IE"/>
              <a:t>Structures: handig, maar beperkt</a:t>
            </a:r>
          </a:p>
        </p:txBody>
      </p:sp>
      <p:sp>
        <p:nvSpPr>
          <p:cNvPr id="3" name="Tijdelijke aanduiding voor inhoud 2"/>
          <p:cNvSpPr>
            <a:spLocks noGrp="1"/>
          </p:cNvSpPr>
          <p:nvPr>
            <p:ph idx="1"/>
          </p:nvPr>
        </p:nvSpPr>
        <p:spPr/>
        <p:txBody>
          <a:bodyPr/>
          <a:lstStyle/>
          <a:p>
            <a:r>
              <a:rPr lang="en-IE"/>
              <a:t>We kunnen geen controle inbouwen  IN de struct om bijvoorbeeld ‘foute’ invoer tegen te gaan</a:t>
            </a:r>
          </a:p>
          <a:p>
            <a:endParaRPr lang="en-IE"/>
          </a:p>
          <a:p>
            <a:r>
              <a:rPr lang="en-IE"/>
              <a:t>We kunnen geen methoden in de struct steken die bij de struct horen</a:t>
            </a:r>
          </a:p>
          <a:p>
            <a:endParaRPr lang="en-IE"/>
          </a:p>
          <a:p>
            <a:r>
              <a:rPr lang="en-IE"/>
              <a:t>Oplossing:</a:t>
            </a:r>
          </a:p>
          <a:p>
            <a:pPr lvl="1"/>
            <a:r>
              <a:rPr lang="en-IE" sz="2800" b="1"/>
              <a:t>Object geOrienteerd Programmeren (OOP)</a:t>
            </a:r>
          </a:p>
        </p:txBody>
      </p:sp>
      <p:sp>
        <p:nvSpPr>
          <p:cNvPr id="4" name="Tijdelijke aanduiding voor dianummer 3"/>
          <p:cNvSpPr>
            <a:spLocks noGrp="1"/>
          </p:cNvSpPr>
          <p:nvPr>
            <p:ph type="sldNum" sz="quarter" idx="10"/>
          </p:nvPr>
        </p:nvSpPr>
        <p:spPr/>
        <p:txBody>
          <a:bodyPr/>
          <a:lstStyle/>
          <a:p>
            <a:pPr>
              <a:defRPr/>
            </a:pPr>
            <a:r>
              <a:rPr lang="nl-NL" dirty="0"/>
              <a:t>| </a:t>
            </a:r>
            <a:fld id="{309E99AA-B130-40BF-9B30-C171578E48E3}" type="slidenum">
              <a:rPr lang="nl-NL" smtClean="0"/>
              <a:pPr>
                <a:defRPr/>
              </a:pPr>
              <a:t>111</a:t>
            </a:fld>
            <a:endParaRPr lang="nl-NL" dirty="0"/>
          </a:p>
        </p:txBody>
      </p:sp>
    </p:spTree>
    <p:extLst>
      <p:ext uri="{BB962C8B-B14F-4D97-AF65-F5344CB8AC3E}">
        <p14:creationId xmlns:p14="http://schemas.microsoft.com/office/powerpoint/2010/main" val="316879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p:txBody>
          <a:bodyPr/>
          <a:lstStyle/>
          <a:p>
            <a:r>
              <a:rPr lang="nl-BE" dirty="0" err="1"/>
              <a:t>Unused</a:t>
            </a:r>
            <a:r>
              <a:rPr lang="nl-BE" dirty="0"/>
              <a:t>: OO Rollenspel</a:t>
            </a:r>
          </a:p>
        </p:txBody>
      </p:sp>
    </p:spTree>
    <p:extLst>
      <p:ext uri="{BB962C8B-B14F-4D97-AF65-F5344CB8AC3E}">
        <p14:creationId xmlns:p14="http://schemas.microsoft.com/office/powerpoint/2010/main" val="1008027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el 1"/>
          <p:cNvSpPr>
            <a:spLocks noGrp="1"/>
          </p:cNvSpPr>
          <p:nvPr>
            <p:ph type="title"/>
          </p:nvPr>
        </p:nvSpPr>
        <p:spPr/>
        <p:txBody>
          <a:bodyPr/>
          <a:lstStyle/>
          <a:p>
            <a:r>
              <a:rPr lang="en-IE"/>
              <a:t>OO Rollenspel</a:t>
            </a:r>
          </a:p>
        </p:txBody>
      </p:sp>
      <p:sp>
        <p:nvSpPr>
          <p:cNvPr id="96259" name="Tijdelijke aanduiding voor inhoud 2"/>
          <p:cNvSpPr>
            <a:spLocks noGrp="1"/>
          </p:cNvSpPr>
          <p:nvPr>
            <p:ph idx="1"/>
          </p:nvPr>
        </p:nvSpPr>
        <p:spPr>
          <a:xfrm>
            <a:off x="2246314" y="1360488"/>
            <a:ext cx="8212137" cy="4902200"/>
          </a:xfrm>
        </p:spPr>
        <p:txBody>
          <a:bodyPr/>
          <a:lstStyle/>
          <a:p>
            <a:r>
              <a:rPr lang="en-IE"/>
              <a:t>Klassen:</a:t>
            </a:r>
          </a:p>
          <a:p>
            <a:pPr lvl="1"/>
            <a:r>
              <a:rPr lang="en-IE"/>
              <a:t>Acrobat</a:t>
            </a:r>
          </a:p>
          <a:p>
            <a:pPr lvl="1"/>
            <a:r>
              <a:rPr lang="en-IE"/>
              <a:t>Dice</a:t>
            </a:r>
          </a:p>
          <a:p>
            <a:pPr lvl="1"/>
            <a:r>
              <a:rPr lang="en-IE"/>
              <a:t>Blackboard</a:t>
            </a:r>
          </a:p>
          <a:p>
            <a:pPr lvl="1"/>
            <a:r>
              <a:rPr lang="en-IE"/>
              <a:t>Bamboozler</a:t>
            </a:r>
          </a:p>
          <a:p>
            <a:pPr lvl="1"/>
            <a:r>
              <a:rPr lang="en-IE"/>
              <a:t>Calculator</a:t>
            </a:r>
          </a:p>
          <a:p>
            <a:pPr lvl="1"/>
            <a:r>
              <a:rPr lang="en-IE"/>
              <a:t>LazyCalculator</a:t>
            </a:r>
          </a:p>
          <a:p>
            <a:pPr lvl="1"/>
            <a:r>
              <a:rPr lang="en-IE"/>
              <a:t>Decider</a:t>
            </a:r>
          </a:p>
        </p:txBody>
      </p:sp>
      <p:sp>
        <p:nvSpPr>
          <p:cNvPr id="4" name="Tijdelijke aanduiding voor dianummer 3"/>
          <p:cNvSpPr>
            <a:spLocks noGrp="1"/>
          </p:cNvSpPr>
          <p:nvPr>
            <p:ph type="sldNum" sz="quarter" idx="10"/>
          </p:nvPr>
        </p:nvSpPr>
        <p:spPr/>
        <p:txBody>
          <a:bodyPr/>
          <a:lstStyle/>
          <a:p>
            <a:pPr>
              <a:defRPr/>
            </a:pPr>
            <a:r>
              <a:rPr lang="nl-NL" dirty="0"/>
              <a:t>| </a:t>
            </a:r>
            <a:fld id="{1CF63E57-DFB3-4EFD-B7D1-BFC66B07E5E6}" type="slidenum">
              <a:rPr lang="nl-NL" smtClean="0"/>
              <a:pPr>
                <a:defRPr/>
              </a:pPr>
              <a:t>113</a:t>
            </a:fld>
            <a:endParaRPr lang="nl-NL" dirty="0"/>
          </a:p>
        </p:txBody>
      </p:sp>
    </p:spTree>
    <p:extLst>
      <p:ext uri="{BB962C8B-B14F-4D97-AF65-F5344CB8AC3E}">
        <p14:creationId xmlns:p14="http://schemas.microsoft.com/office/powerpoint/2010/main" val="31780899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el 1"/>
          <p:cNvSpPr>
            <a:spLocks noGrp="1"/>
          </p:cNvSpPr>
          <p:nvPr>
            <p:ph type="title"/>
          </p:nvPr>
        </p:nvSpPr>
        <p:spPr/>
        <p:txBody>
          <a:bodyPr/>
          <a:lstStyle/>
          <a:p>
            <a:r>
              <a:rPr lang="en-IE"/>
              <a:t>Blackboard</a:t>
            </a:r>
          </a:p>
        </p:txBody>
      </p:sp>
      <p:sp>
        <p:nvSpPr>
          <p:cNvPr id="97283" name="Tijdelijke aanduiding voor inhoud 2"/>
          <p:cNvSpPr>
            <a:spLocks noGrp="1"/>
          </p:cNvSpPr>
          <p:nvPr>
            <p:ph idx="1"/>
          </p:nvPr>
        </p:nvSpPr>
        <p:spPr/>
        <p:txBody>
          <a:bodyPr/>
          <a:lstStyle/>
          <a:p>
            <a:pPr>
              <a:buFont typeface="Times" pitchFamily="18" charset="0"/>
              <a:buNone/>
            </a:pPr>
            <a:r>
              <a:rPr lang="en-US" sz="1800"/>
              <a:t> </a:t>
            </a:r>
            <a:endParaRPr lang="en-IE" sz="1800"/>
          </a:p>
          <a:p>
            <a:pPr>
              <a:buFont typeface="Times" pitchFamily="18" charset="0"/>
              <a:buNone/>
            </a:pPr>
            <a:r>
              <a:rPr lang="en-US" sz="1800"/>
              <a:t> </a:t>
            </a:r>
            <a:endParaRPr lang="en-IE" sz="1800"/>
          </a:p>
          <a:p>
            <a:pPr>
              <a:buFont typeface="Times" pitchFamily="18" charset="0"/>
              <a:buNone/>
            </a:pPr>
            <a:r>
              <a:rPr lang="en-US" sz="1800"/>
              <a:t>	When you are asked to </a:t>
            </a:r>
            <a:r>
              <a:rPr lang="en-US" sz="1800" b="1"/>
              <a:t>drawSquare</a:t>
            </a:r>
            <a:r>
              <a:rPr lang="en-US" sz="1800"/>
              <a:t>, do so – anywhere within the confines of your drawing space.</a:t>
            </a:r>
            <a:endParaRPr lang="en-IE" sz="1800"/>
          </a:p>
          <a:p>
            <a:pPr>
              <a:buFont typeface="Times" pitchFamily="18" charset="0"/>
              <a:buNone/>
            </a:pPr>
            <a:r>
              <a:rPr lang="en-US" sz="1800"/>
              <a:t> </a:t>
            </a:r>
            <a:endParaRPr lang="en-IE" sz="1800"/>
          </a:p>
          <a:p>
            <a:pPr>
              <a:buFont typeface="Times" pitchFamily="18" charset="0"/>
              <a:buNone/>
            </a:pPr>
            <a:r>
              <a:rPr lang="en-US" sz="1800"/>
              <a:t>	When you are asked to </a:t>
            </a:r>
            <a:r>
              <a:rPr lang="en-US" sz="1800" b="1"/>
              <a:t>drawCircle</a:t>
            </a:r>
            <a:r>
              <a:rPr lang="en-US" sz="1800"/>
              <a:t>, do so – anywhere within the confines of your drawing space.</a:t>
            </a:r>
            <a:endParaRPr lang="en-IE" sz="1800"/>
          </a:p>
          <a:p>
            <a:pPr>
              <a:buFont typeface="Times" pitchFamily="18" charset="0"/>
              <a:buNone/>
            </a:pPr>
            <a:r>
              <a:rPr lang="en-US" sz="1800"/>
              <a:t> </a:t>
            </a:r>
            <a:endParaRPr lang="en-IE" sz="1800"/>
          </a:p>
          <a:p>
            <a:pPr>
              <a:buFont typeface="Times" pitchFamily="18" charset="0"/>
              <a:buNone/>
            </a:pPr>
            <a:r>
              <a:rPr lang="en-US" sz="1800"/>
              <a:t>	When you are asked to </a:t>
            </a:r>
            <a:r>
              <a:rPr lang="en-US" sz="1800" b="1"/>
              <a:t>drawText</a:t>
            </a:r>
            <a:r>
              <a:rPr lang="en-US" sz="1800"/>
              <a:t>, you will also be given a word (or phrase).  Draw it somewhere within the confines of your drawing space.</a:t>
            </a:r>
            <a:endParaRPr lang="en-IE" sz="1800"/>
          </a:p>
          <a:p>
            <a:pPr>
              <a:buFont typeface="Times" pitchFamily="18" charset="0"/>
              <a:buNone/>
            </a:pPr>
            <a:r>
              <a:rPr lang="en-US" sz="1800"/>
              <a:t> </a:t>
            </a:r>
            <a:endParaRPr lang="en-IE" sz="1800"/>
          </a:p>
          <a:p>
            <a:pPr>
              <a:buFont typeface="Times" pitchFamily="18" charset="0"/>
              <a:buNone/>
            </a:pPr>
            <a:r>
              <a:rPr lang="en-US" sz="1800"/>
              <a:t>	When you are asked to </a:t>
            </a:r>
            <a:r>
              <a:rPr lang="en-US" sz="1800" b="1"/>
              <a:t>clear</a:t>
            </a:r>
            <a:r>
              <a:rPr lang="en-US" sz="1800"/>
              <a:t>, erase your drawing space.  (Leave the boundary lines)</a:t>
            </a:r>
            <a:endParaRPr lang="en-IE" sz="1800"/>
          </a:p>
          <a:p>
            <a:pPr>
              <a:buFont typeface="Times" pitchFamily="18" charset="0"/>
              <a:buNone/>
            </a:pPr>
            <a:endParaRPr lang="en-IE" sz="1800"/>
          </a:p>
        </p:txBody>
      </p:sp>
      <p:sp>
        <p:nvSpPr>
          <p:cNvPr id="4" name="Tijdelijke aanduiding voor dianummer 3"/>
          <p:cNvSpPr>
            <a:spLocks noGrp="1"/>
          </p:cNvSpPr>
          <p:nvPr>
            <p:ph type="sldNum" sz="quarter" idx="10"/>
          </p:nvPr>
        </p:nvSpPr>
        <p:spPr/>
        <p:txBody>
          <a:bodyPr/>
          <a:lstStyle/>
          <a:p>
            <a:pPr>
              <a:defRPr/>
            </a:pPr>
            <a:r>
              <a:rPr lang="nl-NL" dirty="0"/>
              <a:t>| </a:t>
            </a:r>
            <a:fld id="{B8E2190C-6601-447B-9B29-D5004B5074C5}" type="slidenum">
              <a:rPr lang="nl-NL" smtClean="0"/>
              <a:pPr>
                <a:defRPr/>
              </a:pPr>
              <a:t>114</a:t>
            </a:fld>
            <a:endParaRPr lang="nl-NL" dirty="0"/>
          </a:p>
        </p:txBody>
      </p:sp>
    </p:spTree>
    <p:extLst>
      <p:ext uri="{BB962C8B-B14F-4D97-AF65-F5344CB8AC3E}">
        <p14:creationId xmlns:p14="http://schemas.microsoft.com/office/powerpoint/2010/main" val="18232478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el 1"/>
          <p:cNvSpPr>
            <a:spLocks noGrp="1"/>
          </p:cNvSpPr>
          <p:nvPr>
            <p:ph type="title"/>
          </p:nvPr>
        </p:nvSpPr>
        <p:spPr/>
        <p:txBody>
          <a:bodyPr/>
          <a:lstStyle/>
          <a:p>
            <a:r>
              <a:rPr lang="en-IE"/>
              <a:t>Bamboozler</a:t>
            </a:r>
          </a:p>
        </p:txBody>
      </p:sp>
      <p:sp>
        <p:nvSpPr>
          <p:cNvPr id="98307" name="Tijdelijke aanduiding voor inhoud 2"/>
          <p:cNvSpPr>
            <a:spLocks noGrp="1"/>
          </p:cNvSpPr>
          <p:nvPr>
            <p:ph idx="1"/>
          </p:nvPr>
        </p:nvSpPr>
        <p:spPr/>
        <p:txBody>
          <a:bodyPr/>
          <a:lstStyle/>
          <a:p>
            <a:pPr>
              <a:buFont typeface="Times" pitchFamily="18" charset="0"/>
              <a:buNone/>
            </a:pPr>
            <a:r>
              <a:rPr lang="en-US"/>
              <a:t>When you are asked to </a:t>
            </a:r>
            <a:r>
              <a:rPr lang="en-US" b="1"/>
              <a:t>add</a:t>
            </a:r>
            <a:r>
              <a:rPr lang="en-US"/>
              <a:t>, you will be given two numbers.  Give back their sum.  Do so verbally.  Note that you can only add two numbers.  You cannot add three or more numbers.</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subtract</a:t>
            </a:r>
            <a:r>
              <a:rPr lang="en-US"/>
              <a:t>, you will be given two numbers.  DO NOT give back their difference.  Instead double the first number and then give back the difference of the two.  (Thus, if you were asked to subtract 6 and 4, you would get 8.)  Do so verbally.</a:t>
            </a:r>
            <a:endParaRPr lang="en-IE"/>
          </a:p>
          <a:p>
            <a:pPr>
              <a:buFont typeface="Times" pitchFamily="18" charset="0"/>
              <a:buNone/>
            </a:pPr>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CD82AF05-019C-4923-BDAC-845665A1B609}" type="slidenum">
              <a:rPr lang="nl-NL" smtClean="0"/>
              <a:pPr>
                <a:defRPr/>
              </a:pPr>
              <a:t>115</a:t>
            </a:fld>
            <a:endParaRPr lang="nl-NL" dirty="0"/>
          </a:p>
        </p:txBody>
      </p:sp>
    </p:spTree>
    <p:extLst>
      <p:ext uri="{BB962C8B-B14F-4D97-AF65-F5344CB8AC3E}">
        <p14:creationId xmlns:p14="http://schemas.microsoft.com/office/powerpoint/2010/main" val="1125349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el 1"/>
          <p:cNvSpPr>
            <a:spLocks noGrp="1"/>
          </p:cNvSpPr>
          <p:nvPr>
            <p:ph type="title"/>
          </p:nvPr>
        </p:nvSpPr>
        <p:spPr/>
        <p:txBody>
          <a:bodyPr/>
          <a:lstStyle/>
          <a:p>
            <a:r>
              <a:rPr lang="en-IE"/>
              <a:t>Acrobat</a:t>
            </a:r>
          </a:p>
        </p:txBody>
      </p:sp>
      <p:sp>
        <p:nvSpPr>
          <p:cNvPr id="99331" name="Tijdelijke aanduiding voor inhoud 2"/>
          <p:cNvSpPr>
            <a:spLocks noGrp="1"/>
          </p:cNvSpPr>
          <p:nvPr>
            <p:ph idx="1"/>
          </p:nvPr>
        </p:nvSpPr>
        <p:spPr/>
        <p:txBody>
          <a:bodyPr/>
          <a:lstStyle/>
          <a:p>
            <a:pPr>
              <a:buFont typeface="Times" pitchFamily="18" charset="0"/>
              <a:buNone/>
            </a:pPr>
            <a:r>
              <a:rPr lang="en-US"/>
              <a:t>When you are asked to </a:t>
            </a:r>
            <a:r>
              <a:rPr lang="en-US" b="1"/>
              <a:t>clap</a:t>
            </a:r>
            <a:r>
              <a:rPr lang="en-US"/>
              <a:t>, you will be given a number.  Clap your hands that many times.</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kneeBend</a:t>
            </a:r>
            <a:r>
              <a:rPr lang="en-US"/>
              <a:t>, you will be given a number.  Stand up and sit down that many times.  Note that if you are told “2”, then you will stand up twice AND sit down twice</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count</a:t>
            </a:r>
            <a:r>
              <a:rPr lang="en-US"/>
              <a:t>, you will reply (verbally) with the total number of exercises you have done.  Note that Clap-ping four times counts as four exercises, and KneeBend-ing twice counts as two.  If you have done these things (and only these things) then your reply should be “6”.</a:t>
            </a:r>
            <a:endParaRPr lang="en-IE"/>
          </a:p>
          <a:p>
            <a:pPr>
              <a:buFont typeface="Times" pitchFamily="18" charset="0"/>
              <a:buNone/>
            </a:pPr>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0FA52DBF-7710-4E4F-A749-CC62FE919807}" type="slidenum">
              <a:rPr lang="nl-NL" smtClean="0"/>
              <a:pPr>
                <a:defRPr/>
              </a:pPr>
              <a:t>116</a:t>
            </a:fld>
            <a:endParaRPr lang="nl-NL" dirty="0"/>
          </a:p>
        </p:txBody>
      </p:sp>
    </p:spTree>
    <p:extLst>
      <p:ext uri="{BB962C8B-B14F-4D97-AF65-F5344CB8AC3E}">
        <p14:creationId xmlns:p14="http://schemas.microsoft.com/office/powerpoint/2010/main" val="5000541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el 1"/>
          <p:cNvSpPr>
            <a:spLocks noGrp="1"/>
          </p:cNvSpPr>
          <p:nvPr>
            <p:ph type="title"/>
          </p:nvPr>
        </p:nvSpPr>
        <p:spPr/>
        <p:txBody>
          <a:bodyPr/>
          <a:lstStyle/>
          <a:p>
            <a:r>
              <a:rPr lang="en-IE"/>
              <a:t>Dice</a:t>
            </a:r>
          </a:p>
        </p:txBody>
      </p:sp>
      <p:sp>
        <p:nvSpPr>
          <p:cNvPr id="100355" name="Tijdelijke aanduiding voor inhoud 2"/>
          <p:cNvSpPr>
            <a:spLocks noGrp="1"/>
          </p:cNvSpPr>
          <p:nvPr>
            <p:ph idx="1"/>
          </p:nvPr>
        </p:nvSpPr>
        <p:spPr/>
        <p:txBody>
          <a:bodyPr/>
          <a:lstStyle/>
          <a:p>
            <a:pPr>
              <a:buFont typeface="Times" pitchFamily="18" charset="0"/>
              <a:buNone/>
            </a:pPr>
            <a:r>
              <a:rPr lang="en-US"/>
              <a:t>When you are asked to </a:t>
            </a:r>
            <a:r>
              <a:rPr lang="en-US" b="1"/>
              <a:t>roll</a:t>
            </a:r>
            <a:r>
              <a:rPr lang="en-US"/>
              <a:t>, you should reply with a “random” number between 1 and 6.  (Just make up the number.)  Respond verbally.</a:t>
            </a:r>
            <a:endParaRPr lang="en-IE"/>
          </a:p>
          <a:p>
            <a:pPr>
              <a:buFont typeface="Times" pitchFamily="18" charset="0"/>
              <a:buNone/>
            </a:pPr>
            <a:r>
              <a:rPr lang="en-US"/>
              <a:t> </a:t>
            </a:r>
            <a:endParaRPr lang="en-IE"/>
          </a:p>
          <a:p>
            <a:pPr>
              <a:buFont typeface="Times" pitchFamily="18" charset="0"/>
              <a:buNone/>
            </a:pPr>
            <a:r>
              <a:rPr lang="en-US"/>
              <a:t>	When you are asked </a:t>
            </a:r>
            <a:r>
              <a:rPr lang="en-US" b="1"/>
              <a:t>numRolls</a:t>
            </a:r>
            <a:r>
              <a:rPr lang="en-US"/>
              <a:t>, simply reply with the number of times you have been asked to Roll.  Respond verbally.</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reset</a:t>
            </a:r>
            <a:r>
              <a:rPr lang="en-US"/>
              <a:t>, change your “internal” counter to zero, i.e. pretend that all of the Roll-s in the past never happened.</a:t>
            </a:r>
            <a:endParaRPr lang="en-IE"/>
          </a:p>
          <a:p>
            <a:pPr>
              <a:buFont typeface="Times" pitchFamily="18" charset="0"/>
              <a:buNone/>
            </a:pPr>
            <a:r>
              <a:rPr lang="en-US"/>
              <a:t> </a:t>
            </a:r>
            <a:endParaRPr lang="en-IE"/>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EDD4CF84-0317-41E4-9B97-12333335A7CC}" type="slidenum">
              <a:rPr lang="nl-NL" smtClean="0"/>
              <a:pPr>
                <a:defRPr/>
              </a:pPr>
              <a:t>117</a:t>
            </a:fld>
            <a:endParaRPr lang="nl-NL" dirty="0"/>
          </a:p>
        </p:txBody>
      </p:sp>
    </p:spTree>
    <p:extLst>
      <p:ext uri="{BB962C8B-B14F-4D97-AF65-F5344CB8AC3E}">
        <p14:creationId xmlns:p14="http://schemas.microsoft.com/office/powerpoint/2010/main" val="3907424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el 1"/>
          <p:cNvSpPr>
            <a:spLocks noGrp="1"/>
          </p:cNvSpPr>
          <p:nvPr>
            <p:ph type="title"/>
          </p:nvPr>
        </p:nvSpPr>
        <p:spPr/>
        <p:txBody>
          <a:bodyPr/>
          <a:lstStyle/>
          <a:p>
            <a:r>
              <a:rPr lang="en-IE"/>
              <a:t>Calculator</a:t>
            </a:r>
          </a:p>
        </p:txBody>
      </p:sp>
      <p:sp>
        <p:nvSpPr>
          <p:cNvPr id="101379" name="Tijdelijke aanduiding voor inhoud 2"/>
          <p:cNvSpPr>
            <a:spLocks noGrp="1"/>
          </p:cNvSpPr>
          <p:nvPr>
            <p:ph idx="1"/>
          </p:nvPr>
        </p:nvSpPr>
        <p:spPr/>
        <p:txBody>
          <a:bodyPr/>
          <a:lstStyle/>
          <a:p>
            <a:pPr>
              <a:buFont typeface="Times" pitchFamily="18" charset="0"/>
              <a:buNone/>
            </a:pPr>
            <a:r>
              <a:rPr lang="en-US"/>
              <a:t> </a:t>
            </a:r>
            <a:endParaRPr lang="en-IE"/>
          </a:p>
          <a:p>
            <a:pPr>
              <a:buFont typeface="Times" pitchFamily="18" charset="0"/>
              <a:buNone/>
            </a:pPr>
            <a:r>
              <a:rPr lang="en-US"/>
              <a:t>	When you are asked to </a:t>
            </a:r>
            <a:r>
              <a:rPr lang="en-US" b="1"/>
              <a:t>add</a:t>
            </a:r>
            <a:r>
              <a:rPr lang="en-US"/>
              <a:t>, you will be given two numbers.  Reply (verbally) with their sum.  Note that you can only add two numbers – not just one (or none) and not three or more.</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subtract</a:t>
            </a:r>
            <a:r>
              <a:rPr lang="en-US"/>
              <a:t>, you will be given two numbers..  Reply (verbally) with their difference.  Note that you can only subtract two numbers – not just one (or none) and not three or more.</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multiply</a:t>
            </a:r>
            <a:r>
              <a:rPr lang="en-US"/>
              <a:t>, you will be given two numbers. Reply (verbally) with their product.  Note that you can only multiply two numbers – not just one (or none) and not three or more.</a:t>
            </a:r>
            <a:endParaRPr lang="en-IE"/>
          </a:p>
          <a:p>
            <a:pPr>
              <a:buFont typeface="Times" pitchFamily="18" charset="0"/>
              <a:buNone/>
            </a:pPr>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738BF6B1-35A7-4881-A153-42147CFF560B}" type="slidenum">
              <a:rPr lang="nl-NL" smtClean="0"/>
              <a:pPr>
                <a:defRPr/>
              </a:pPr>
              <a:t>118</a:t>
            </a:fld>
            <a:endParaRPr lang="nl-NL" dirty="0"/>
          </a:p>
        </p:txBody>
      </p:sp>
    </p:spTree>
    <p:extLst>
      <p:ext uri="{BB962C8B-B14F-4D97-AF65-F5344CB8AC3E}">
        <p14:creationId xmlns:p14="http://schemas.microsoft.com/office/powerpoint/2010/main" val="41110276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el 1"/>
          <p:cNvSpPr>
            <a:spLocks noGrp="1"/>
          </p:cNvSpPr>
          <p:nvPr>
            <p:ph type="title"/>
          </p:nvPr>
        </p:nvSpPr>
        <p:spPr/>
        <p:txBody>
          <a:bodyPr/>
          <a:lstStyle/>
          <a:p>
            <a:r>
              <a:rPr lang="en-IE"/>
              <a:t>LazyCalculator</a:t>
            </a:r>
          </a:p>
        </p:txBody>
      </p:sp>
      <p:sp>
        <p:nvSpPr>
          <p:cNvPr id="102403" name="Tijdelijke aanduiding voor inhoud 2"/>
          <p:cNvSpPr>
            <a:spLocks noGrp="1"/>
          </p:cNvSpPr>
          <p:nvPr>
            <p:ph idx="1"/>
          </p:nvPr>
        </p:nvSpPr>
        <p:spPr/>
        <p:txBody>
          <a:bodyPr/>
          <a:lstStyle/>
          <a:p>
            <a:pPr>
              <a:buFont typeface="Times" pitchFamily="18" charset="0"/>
              <a:buNone/>
            </a:pPr>
            <a:r>
              <a:rPr lang="en-US"/>
              <a:t>	When you are asked to </a:t>
            </a:r>
            <a:r>
              <a:rPr lang="en-US" b="1"/>
              <a:t>add</a:t>
            </a:r>
            <a:r>
              <a:rPr lang="en-US"/>
              <a:t>, you may be given two numbers.  Find a calculator and ask the calculator to add them.  Then reply verbally (to your “boss”) with the sum.</a:t>
            </a:r>
            <a:endParaRPr lang="en-IE"/>
          </a:p>
          <a:p>
            <a:pPr>
              <a:buFont typeface="Times" pitchFamily="18" charset="0"/>
              <a:buNone/>
            </a:pPr>
            <a:r>
              <a:rPr lang="en-US"/>
              <a:t> </a:t>
            </a:r>
            <a:endParaRPr lang="en-IE"/>
          </a:p>
          <a:p>
            <a:pPr>
              <a:buFont typeface="Times" pitchFamily="18" charset="0"/>
              <a:buNone/>
            </a:pPr>
            <a:r>
              <a:rPr lang="en-US"/>
              <a:t>ALTERNATIVELY, </a:t>
            </a:r>
            <a:endParaRPr lang="en-IE"/>
          </a:p>
          <a:p>
            <a:pPr>
              <a:buFont typeface="Times" pitchFamily="18" charset="0"/>
              <a:buNone/>
            </a:pPr>
            <a:r>
              <a:rPr lang="en-US"/>
              <a:t>	</a:t>
            </a:r>
            <a:endParaRPr lang="en-IE"/>
          </a:p>
          <a:p>
            <a:pPr>
              <a:buFont typeface="Times" pitchFamily="18" charset="0"/>
              <a:buNone/>
            </a:pPr>
            <a:r>
              <a:rPr lang="en-US"/>
              <a:t>When you are asked to </a:t>
            </a:r>
            <a:r>
              <a:rPr lang="en-US" b="1"/>
              <a:t>add</a:t>
            </a:r>
            <a:r>
              <a:rPr lang="en-US"/>
              <a:t>, you may be given four numbers.  In this case, find a calculator – get it to add the first two; then get it to add the last two; then get it to add those two sums.  Reply (verbally) to your “boss” with the sum.</a:t>
            </a:r>
            <a:endParaRPr lang="en-IE"/>
          </a:p>
          <a:p>
            <a:pPr>
              <a:buFont typeface="Times" pitchFamily="18" charset="0"/>
              <a:buNone/>
            </a:pPr>
            <a:r>
              <a:rPr lang="en-US"/>
              <a:t> </a:t>
            </a:r>
            <a:endParaRPr lang="en-IE"/>
          </a:p>
          <a:p>
            <a:pPr>
              <a:buFont typeface="Times" pitchFamily="18" charset="0"/>
              <a:buNone/>
            </a:pPr>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5E2C49A6-FB46-4DC7-92DC-009E8F17DABF}" type="slidenum">
              <a:rPr lang="nl-NL" smtClean="0"/>
              <a:pPr>
                <a:defRPr/>
              </a:pPr>
              <a:t>119</a:t>
            </a:fld>
            <a:endParaRPr lang="nl-NL" dirty="0"/>
          </a:p>
        </p:txBody>
      </p:sp>
    </p:spTree>
    <p:extLst>
      <p:ext uri="{BB962C8B-B14F-4D97-AF65-F5344CB8AC3E}">
        <p14:creationId xmlns:p14="http://schemas.microsoft.com/office/powerpoint/2010/main" val="3081269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B344D5-8FC0-4E01-8264-2E397AA7BF4E}"/>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8E504162-24E5-4993-B235-5360C53DA740}"/>
              </a:ext>
            </a:extLst>
          </p:cNvPr>
          <p:cNvSpPr>
            <a:spLocks noGrp="1"/>
          </p:cNvSpPr>
          <p:nvPr>
            <p:ph idx="1"/>
          </p:nvPr>
        </p:nvSpPr>
        <p:spPr/>
        <p:txBody>
          <a:bodyPr/>
          <a:lstStyle/>
          <a:p>
            <a:r>
              <a:rPr lang="nl-BE" dirty="0"/>
              <a:t>THEEND</a:t>
            </a:r>
          </a:p>
        </p:txBody>
      </p:sp>
      <p:sp>
        <p:nvSpPr>
          <p:cNvPr id="4" name="Tijdelijke aanduiding voor dianummer 3">
            <a:extLst>
              <a:ext uri="{FF2B5EF4-FFF2-40B4-BE49-F238E27FC236}">
                <a16:creationId xmlns:a16="http://schemas.microsoft.com/office/drawing/2014/main" id="{06D5B87A-A2CD-41F6-B197-50CAE506F1FF}"/>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12</a:t>
            </a:fld>
            <a:endParaRPr lang="nl-NL" dirty="0"/>
          </a:p>
        </p:txBody>
      </p:sp>
    </p:spTree>
    <p:extLst>
      <p:ext uri="{BB962C8B-B14F-4D97-AF65-F5344CB8AC3E}">
        <p14:creationId xmlns:p14="http://schemas.microsoft.com/office/powerpoint/2010/main" val="31516524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el 1"/>
          <p:cNvSpPr>
            <a:spLocks noGrp="1"/>
          </p:cNvSpPr>
          <p:nvPr>
            <p:ph type="title"/>
          </p:nvPr>
        </p:nvSpPr>
        <p:spPr/>
        <p:txBody>
          <a:bodyPr/>
          <a:lstStyle/>
          <a:p>
            <a:r>
              <a:rPr lang="en-IE"/>
              <a:t>Decider</a:t>
            </a:r>
          </a:p>
        </p:txBody>
      </p:sp>
      <p:sp>
        <p:nvSpPr>
          <p:cNvPr id="103427" name="Tijdelijke aanduiding voor inhoud 2"/>
          <p:cNvSpPr>
            <a:spLocks noGrp="1"/>
          </p:cNvSpPr>
          <p:nvPr>
            <p:ph idx="1"/>
          </p:nvPr>
        </p:nvSpPr>
        <p:spPr/>
        <p:txBody>
          <a:bodyPr/>
          <a:lstStyle/>
          <a:p>
            <a:pPr>
              <a:buFont typeface="Times" pitchFamily="18" charset="0"/>
              <a:buNone/>
            </a:pPr>
            <a:r>
              <a:rPr lang="en-US"/>
              <a:t>Your capabilities are:</a:t>
            </a:r>
            <a:endParaRPr lang="en-IE"/>
          </a:p>
          <a:p>
            <a:pPr>
              <a:buFont typeface="Times" pitchFamily="18" charset="0"/>
              <a:buNone/>
            </a:pPr>
            <a:r>
              <a:rPr lang="en-US"/>
              <a:t> </a:t>
            </a:r>
            <a:endParaRPr lang="en-IE"/>
          </a:p>
          <a:p>
            <a:pPr>
              <a:buFont typeface="Times" pitchFamily="18" charset="0"/>
              <a:buNone/>
            </a:pPr>
            <a:r>
              <a:rPr lang="en-US"/>
              <a:t>	When you are asked </a:t>
            </a:r>
            <a:r>
              <a:rPr lang="en-US" b="1"/>
              <a:t>dayOfWeek</a:t>
            </a:r>
            <a:r>
              <a:rPr lang="en-US"/>
              <a:t>, you will be given a date.  Reply verbally with the day of the week on which that date falls.</a:t>
            </a:r>
            <a:endParaRPr lang="en-IE"/>
          </a:p>
          <a:p>
            <a:pPr>
              <a:buFont typeface="Times" pitchFamily="18" charset="0"/>
              <a:buNone/>
            </a:pPr>
            <a:r>
              <a:rPr lang="en-US"/>
              <a:t> </a:t>
            </a:r>
            <a:endParaRPr lang="en-IE"/>
          </a:p>
          <a:p>
            <a:pPr>
              <a:buFont typeface="Times" pitchFamily="18" charset="0"/>
              <a:buNone/>
            </a:pPr>
            <a:r>
              <a:rPr lang="en-US"/>
              <a:t>	When you are asked to </a:t>
            </a:r>
            <a:r>
              <a:rPr lang="en-US" b="1"/>
              <a:t>rate</a:t>
            </a:r>
            <a:r>
              <a:rPr lang="en-US"/>
              <a:t>, you will be given a name.  Reply verbally with the rating of that person.  The valid “ratings” are given below:</a:t>
            </a:r>
            <a:endParaRPr lang="en-IE"/>
          </a:p>
          <a:p>
            <a:pPr>
              <a:buFont typeface="Times" pitchFamily="18" charset="0"/>
              <a:buNone/>
            </a:pPr>
            <a:r>
              <a:rPr lang="en-US"/>
              <a:t> </a:t>
            </a:r>
            <a:endParaRPr lang="en-IE"/>
          </a:p>
          <a:p>
            <a:pPr>
              <a:buFont typeface="Times" pitchFamily="18" charset="0"/>
              <a:buNone/>
            </a:pPr>
            <a:r>
              <a:rPr lang="en-US"/>
              <a:t>			Kim Cleysters		Athletic</a:t>
            </a:r>
            <a:endParaRPr lang="en-IE"/>
          </a:p>
          <a:p>
            <a:pPr>
              <a:buFont typeface="Times" pitchFamily="18" charset="0"/>
              <a:buNone/>
            </a:pPr>
            <a:r>
              <a:rPr lang="en-US"/>
              <a:t>			Angelina Jolie		Gorgeous</a:t>
            </a:r>
            <a:endParaRPr lang="en-IE"/>
          </a:p>
          <a:p>
            <a:pPr>
              <a:buFont typeface="Times" pitchFamily="18" charset="0"/>
              <a:buNone/>
            </a:pPr>
            <a:r>
              <a:rPr lang="en-US"/>
              <a:t>			Albert Einstein		Talented</a:t>
            </a:r>
            <a:endParaRPr lang="en-IE"/>
          </a:p>
          <a:p>
            <a:pPr>
              <a:buFont typeface="Times" pitchFamily="18" charset="0"/>
              <a:buNone/>
            </a:pPr>
            <a:r>
              <a:rPr lang="en-US"/>
              <a:t>			anyone else		“I don’t know”</a:t>
            </a:r>
            <a:endParaRPr lang="en-IE"/>
          </a:p>
          <a:p>
            <a:pPr>
              <a:buFont typeface="Times" pitchFamily="18" charset="0"/>
              <a:buNone/>
            </a:pPr>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9800B32D-2D00-42FD-9751-E7172BB8F811}" type="slidenum">
              <a:rPr lang="nl-NL" smtClean="0"/>
              <a:pPr>
                <a:defRPr/>
              </a:pPr>
              <a:t>120</a:t>
            </a:fld>
            <a:endParaRPr lang="nl-NL" dirty="0"/>
          </a:p>
        </p:txBody>
      </p:sp>
    </p:spTree>
    <p:extLst>
      <p:ext uri="{BB962C8B-B14F-4D97-AF65-F5344CB8AC3E}">
        <p14:creationId xmlns:p14="http://schemas.microsoft.com/office/powerpoint/2010/main" val="18072648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Geavanceerd debuggen I	</a:t>
            </a:r>
          </a:p>
        </p:txBody>
      </p:sp>
      <p:sp>
        <p:nvSpPr>
          <p:cNvPr id="149507" name="Tijdelijke aanduiding voor tekst 2"/>
          <p:cNvSpPr>
            <a:spLocks noGrp="1"/>
          </p:cNvSpPr>
          <p:nvPr>
            <p:ph type="body" idx="1"/>
          </p:nvPr>
        </p:nvSpPr>
        <p:spPr/>
        <p:txBody>
          <a:bodyPr/>
          <a:lstStyle/>
          <a:p>
            <a:r>
              <a:rPr lang="nl-BE" dirty="0"/>
              <a:t>Toemaatje</a:t>
            </a:r>
          </a:p>
        </p:txBody>
      </p:sp>
      <p:sp>
        <p:nvSpPr>
          <p:cNvPr id="19460" name="Tijdelijke aanduiding voor dianummer 3"/>
          <p:cNvSpPr>
            <a:spLocks noGrp="1"/>
          </p:cNvSpPr>
          <p:nvPr>
            <p:ph type="sldNum" sz="quarter" idx="10"/>
          </p:nvPr>
        </p:nvSpPr>
        <p:spPr/>
        <p:txBody>
          <a:bodyPr/>
          <a:lstStyle/>
          <a:p>
            <a:pPr>
              <a:defRPr/>
            </a:pPr>
            <a:r>
              <a:rPr lang="nl-NL" dirty="0"/>
              <a:t>| </a:t>
            </a:r>
            <a:fld id="{3EE0FDFE-66BA-4B23-A2FE-B4A14666A091}" type="slidenum">
              <a:rPr lang="nl-NL" smtClean="0"/>
              <a:pPr>
                <a:defRPr/>
              </a:pPr>
              <a:t>121</a:t>
            </a:fld>
            <a:endParaRPr lang="nl-NL" dirty="0"/>
          </a:p>
        </p:txBody>
      </p:sp>
      <p:sp>
        <p:nvSpPr>
          <p:cNvPr id="14950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eaLnBrk="0" hangingPunct="0"/>
            <a:r>
              <a:rPr lang="nl-BE" sz="1400"/>
              <a:t>p.75</a:t>
            </a:r>
          </a:p>
        </p:txBody>
      </p:sp>
    </p:spTree>
    <p:extLst>
      <p:ext uri="{BB962C8B-B14F-4D97-AF65-F5344CB8AC3E}">
        <p14:creationId xmlns:p14="http://schemas.microsoft.com/office/powerpoint/2010/main" val="25716465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Exceptions</a:t>
            </a:r>
          </a:p>
        </p:txBody>
      </p:sp>
      <p:sp>
        <p:nvSpPr>
          <p:cNvPr id="3" name="Tijdelijke aanduiding voor inhoud 2"/>
          <p:cNvSpPr>
            <a:spLocks noGrp="1"/>
          </p:cNvSpPr>
          <p:nvPr>
            <p:ph idx="1"/>
          </p:nvPr>
        </p:nvSpPr>
        <p:spPr/>
        <p:txBody>
          <a:bodyPr/>
          <a:lstStyle/>
          <a:p>
            <a:r>
              <a:rPr lang="en-IE" dirty="0" err="1"/>
              <a:t>Soms</a:t>
            </a:r>
            <a:r>
              <a:rPr lang="en-IE" dirty="0"/>
              <a:t> debug je </a:t>
            </a:r>
            <a:r>
              <a:rPr lang="en-IE" dirty="0" err="1"/>
              <a:t>programma</a:t>
            </a:r>
            <a:r>
              <a:rPr lang="en-IE" dirty="0"/>
              <a:t> en </a:t>
            </a:r>
            <a:r>
              <a:rPr lang="en-IE" dirty="0" err="1"/>
              <a:t>verschijnt</a:t>
            </a:r>
            <a:r>
              <a:rPr lang="en-IE" dirty="0"/>
              <a:t> </a:t>
            </a:r>
            <a:r>
              <a:rPr lang="en-IE" dirty="0" err="1"/>
              <a:t>er</a:t>
            </a:r>
            <a:r>
              <a:rPr lang="en-IE" dirty="0"/>
              <a:t> plots het </a:t>
            </a:r>
            <a:r>
              <a:rPr lang="en-IE" dirty="0" err="1"/>
              <a:t>volgende</a:t>
            </a:r>
            <a:r>
              <a:rPr lang="en-IE" dirty="0"/>
              <a:t>:</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dirty="0"/>
              <a:t>Hoe los je </a:t>
            </a:r>
            <a:r>
              <a:rPr lang="en-IE" dirty="0" err="1"/>
              <a:t>dit</a:t>
            </a:r>
            <a:r>
              <a:rPr lang="en-IE" dirty="0"/>
              <a:t> op?</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122</a:t>
            </a:fld>
            <a:endParaRPr lang="nl-NL" dirty="0"/>
          </a:p>
        </p:txBody>
      </p:sp>
      <p:pic>
        <p:nvPicPr>
          <p:cNvPr id="125954" name="Picture 2"/>
          <p:cNvPicPr>
            <a:picLocks noChangeAspect="1" noChangeArrowheads="1"/>
          </p:cNvPicPr>
          <p:nvPr/>
        </p:nvPicPr>
        <p:blipFill>
          <a:blip r:embed="rId2" cstate="print"/>
          <a:srcRect/>
          <a:stretch>
            <a:fillRect/>
          </a:stretch>
        </p:blipFill>
        <p:spPr bwMode="auto">
          <a:xfrm>
            <a:off x="2990850" y="1695450"/>
            <a:ext cx="6210300" cy="3467100"/>
          </a:xfrm>
          <a:prstGeom prst="rect">
            <a:avLst/>
          </a:prstGeom>
          <a:noFill/>
          <a:ln w="9525">
            <a:noFill/>
            <a:miter lim="800000"/>
            <a:headEnd/>
            <a:tailEnd/>
          </a:ln>
        </p:spPr>
      </p:pic>
    </p:spTree>
    <p:extLst>
      <p:ext uri="{BB962C8B-B14F-4D97-AF65-F5344CB8AC3E}">
        <p14:creationId xmlns:p14="http://schemas.microsoft.com/office/powerpoint/2010/main" val="13400964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Exception helper</a:t>
            </a:r>
          </a:p>
        </p:txBody>
      </p:sp>
      <p:sp>
        <p:nvSpPr>
          <p:cNvPr id="3" name="Tijdelijke aanduiding voor inhoud 2"/>
          <p:cNvSpPr>
            <a:spLocks noGrp="1"/>
          </p:cNvSpPr>
          <p:nvPr>
            <p:ph idx="1"/>
          </p:nvPr>
        </p:nvSpPr>
        <p:spPr/>
        <p:txBody>
          <a:bodyPr/>
          <a:lstStyle/>
          <a:p>
            <a:r>
              <a:rPr lang="en-IE" dirty="0"/>
              <a:t>Lees de tips!</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123</a:t>
            </a:fld>
            <a:endParaRPr lang="nl-NL" dirty="0"/>
          </a:p>
        </p:txBody>
      </p:sp>
      <p:pic>
        <p:nvPicPr>
          <p:cNvPr id="126979" name="Picture 3"/>
          <p:cNvPicPr>
            <a:picLocks noChangeAspect="1" noChangeArrowheads="1"/>
          </p:cNvPicPr>
          <p:nvPr/>
        </p:nvPicPr>
        <p:blipFill>
          <a:blip r:embed="rId2" cstate="print"/>
          <a:srcRect/>
          <a:stretch>
            <a:fillRect/>
          </a:stretch>
        </p:blipFill>
        <p:spPr bwMode="auto">
          <a:xfrm>
            <a:off x="5042661" y="1590675"/>
            <a:ext cx="4352925" cy="2305050"/>
          </a:xfrm>
          <a:prstGeom prst="rect">
            <a:avLst/>
          </a:prstGeom>
          <a:noFill/>
          <a:ln w="9525">
            <a:noFill/>
            <a:miter lim="800000"/>
            <a:headEnd/>
            <a:tailEnd/>
          </a:ln>
        </p:spPr>
      </p:pic>
      <p:sp>
        <p:nvSpPr>
          <p:cNvPr id="7" name="Rechthoek 6"/>
          <p:cNvSpPr/>
          <p:nvPr/>
        </p:nvSpPr>
        <p:spPr bwMode="auto">
          <a:xfrm>
            <a:off x="4713998" y="2312812"/>
            <a:ext cx="4582402" cy="201788"/>
          </a:xfrm>
          <a:prstGeom prst="rect">
            <a:avLst/>
          </a:prstGeom>
          <a:solidFill>
            <a:srgbClr val="FF8800">
              <a:alpha val="21961"/>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r" eaLnBrk="0" hangingPunct="0"/>
            <a:endParaRPr lang="en-IE" dirty="0"/>
          </a:p>
        </p:txBody>
      </p:sp>
    </p:spTree>
    <p:extLst>
      <p:ext uri="{BB962C8B-B14F-4D97-AF65-F5344CB8AC3E}">
        <p14:creationId xmlns:p14="http://schemas.microsoft.com/office/powerpoint/2010/main" val="58269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NullReferenceException</a:t>
            </a:r>
            <a:endParaRPr lang="en-IE" dirty="0"/>
          </a:p>
        </p:txBody>
      </p:sp>
      <p:sp>
        <p:nvSpPr>
          <p:cNvPr id="3" name="Tijdelijke aanduiding voor inhoud 2"/>
          <p:cNvSpPr>
            <a:spLocks noGrp="1"/>
          </p:cNvSpPr>
          <p:nvPr>
            <p:ph idx="1"/>
          </p:nvPr>
        </p:nvSpPr>
        <p:spPr/>
        <p:txBody>
          <a:bodyPr/>
          <a:lstStyle/>
          <a:p>
            <a:r>
              <a:rPr lang="en-IE" dirty="0" err="1"/>
              <a:t>Veel</a:t>
            </a:r>
            <a:r>
              <a:rPr lang="en-IE" dirty="0"/>
              <a:t> </a:t>
            </a:r>
            <a:r>
              <a:rPr lang="en-IE" dirty="0" err="1"/>
              <a:t>voorkomende</a:t>
            </a:r>
            <a:r>
              <a:rPr lang="en-IE" dirty="0"/>
              <a:t> </a:t>
            </a:r>
            <a:r>
              <a:rPr lang="en-IE" dirty="0" err="1"/>
              <a:t>fout</a:t>
            </a:r>
            <a:r>
              <a:rPr lang="en-IE" dirty="0"/>
              <a:t>.</a:t>
            </a:r>
          </a:p>
          <a:p>
            <a:endParaRPr lang="en-IE" dirty="0"/>
          </a:p>
          <a:p>
            <a:r>
              <a:rPr lang="en-IE" b="1" dirty="0"/>
              <a:t>Null</a:t>
            </a:r>
            <a:r>
              <a:rPr lang="en-IE" dirty="0"/>
              <a:t> </a:t>
            </a:r>
            <a:r>
              <a:rPr lang="en-IE" dirty="0" err="1"/>
              <a:t>geeft</a:t>
            </a:r>
            <a:r>
              <a:rPr lang="en-IE" dirty="0"/>
              <a:t> </a:t>
            </a:r>
            <a:r>
              <a:rPr lang="en-IE" dirty="0" err="1"/>
              <a:t>aan</a:t>
            </a:r>
            <a:r>
              <a:rPr lang="en-IE" dirty="0"/>
              <a:t> </a:t>
            </a:r>
            <a:r>
              <a:rPr lang="en-IE" dirty="0" err="1"/>
              <a:t>dat</a:t>
            </a:r>
            <a:r>
              <a:rPr lang="en-IE" dirty="0"/>
              <a:t> </a:t>
            </a:r>
            <a:r>
              <a:rPr lang="en-IE" dirty="0" err="1"/>
              <a:t>een</a:t>
            </a:r>
            <a:r>
              <a:rPr lang="en-IE" dirty="0"/>
              <a:t> </a:t>
            </a:r>
            <a:r>
              <a:rPr lang="en-IE" dirty="0" err="1"/>
              <a:t>variabele</a:t>
            </a:r>
            <a:r>
              <a:rPr lang="en-IE" dirty="0"/>
              <a:t> </a:t>
            </a:r>
            <a:r>
              <a:rPr lang="en-IE" dirty="0" err="1"/>
              <a:t>verwijst</a:t>
            </a:r>
            <a:r>
              <a:rPr lang="en-IE" dirty="0"/>
              <a:t> </a:t>
            </a:r>
            <a:r>
              <a:rPr lang="en-IE" dirty="0" err="1"/>
              <a:t>naar</a:t>
            </a:r>
            <a:r>
              <a:rPr lang="en-IE" dirty="0"/>
              <a:t> ‘</a:t>
            </a:r>
            <a:r>
              <a:rPr lang="en-IE" dirty="0" err="1"/>
              <a:t>niets</a:t>
            </a:r>
            <a:r>
              <a:rPr lang="en-IE" dirty="0"/>
              <a:t>’ (null, nada, </a:t>
            </a:r>
            <a:r>
              <a:rPr lang="en-IE" dirty="0" err="1"/>
              <a:t>noppes</a:t>
            </a:r>
            <a:r>
              <a:rPr lang="en-IE" dirty="0"/>
              <a:t>)</a:t>
            </a:r>
          </a:p>
          <a:p>
            <a:endParaRPr lang="en-IE" dirty="0"/>
          </a:p>
          <a:p>
            <a:r>
              <a:rPr lang="en-IE" dirty="0"/>
              <a:t>Maw, je </a:t>
            </a:r>
            <a:r>
              <a:rPr lang="en-IE" dirty="0" err="1"/>
              <a:t>hebt</a:t>
            </a:r>
            <a:r>
              <a:rPr lang="en-IE" dirty="0"/>
              <a:t> </a:t>
            </a:r>
            <a:r>
              <a:rPr lang="en-IE" dirty="0" err="1"/>
              <a:t>nooit</a:t>
            </a:r>
            <a:r>
              <a:rPr lang="en-IE" dirty="0"/>
              <a:t> </a:t>
            </a:r>
            <a:r>
              <a:rPr lang="en-IE" dirty="0" err="1"/>
              <a:t>een</a:t>
            </a:r>
            <a:r>
              <a:rPr lang="en-IE" dirty="0"/>
              <a:t> object </a:t>
            </a:r>
            <a:r>
              <a:rPr lang="en-IE" dirty="0" err="1"/>
              <a:t>geïnstantieerd</a:t>
            </a:r>
            <a:r>
              <a:rPr lang="en-IE" dirty="0"/>
              <a:t> met new operator.</a:t>
            </a:r>
          </a:p>
          <a:p>
            <a:endParaRPr lang="en-IE" dirty="0"/>
          </a:p>
          <a:p>
            <a:r>
              <a:rPr lang="en-IE" dirty="0" err="1"/>
              <a:t>Oplossing</a:t>
            </a:r>
            <a:r>
              <a:rPr lang="en-IE" dirty="0"/>
              <a:t>:</a:t>
            </a:r>
          </a:p>
          <a:p>
            <a:endParaRPr lang="en-IE" dirty="0"/>
          </a:p>
          <a:p>
            <a:pPr lvl="1"/>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124</a:t>
            </a:fld>
            <a:endParaRPr lang="nl-NL" dirty="0"/>
          </a:p>
        </p:txBody>
      </p:sp>
      <p:pic>
        <p:nvPicPr>
          <p:cNvPr id="128002" name="Picture 2"/>
          <p:cNvPicPr>
            <a:picLocks noChangeAspect="1" noChangeArrowheads="1"/>
          </p:cNvPicPr>
          <p:nvPr/>
        </p:nvPicPr>
        <p:blipFill>
          <a:blip r:embed="rId2" cstate="print"/>
          <a:srcRect/>
          <a:stretch>
            <a:fillRect/>
          </a:stretch>
        </p:blipFill>
        <p:spPr bwMode="auto">
          <a:xfrm>
            <a:off x="1706223" y="0"/>
            <a:ext cx="6757983" cy="881476"/>
          </a:xfrm>
          <a:prstGeom prst="rect">
            <a:avLst/>
          </a:prstGeom>
          <a:noFill/>
          <a:ln w="9525">
            <a:noFill/>
            <a:miter lim="800000"/>
            <a:headEnd/>
            <a:tailEnd/>
          </a:ln>
        </p:spPr>
      </p:pic>
      <p:pic>
        <p:nvPicPr>
          <p:cNvPr id="128004" name="Picture 4"/>
          <p:cNvPicPr>
            <a:picLocks noChangeAspect="1" noChangeArrowheads="1"/>
          </p:cNvPicPr>
          <p:nvPr/>
        </p:nvPicPr>
        <p:blipFill>
          <a:blip r:embed="rId3" cstate="print"/>
          <a:srcRect/>
          <a:stretch>
            <a:fillRect/>
          </a:stretch>
        </p:blipFill>
        <p:spPr bwMode="auto">
          <a:xfrm>
            <a:off x="3672302" y="4225167"/>
            <a:ext cx="4577752" cy="595313"/>
          </a:xfrm>
          <a:prstGeom prst="rect">
            <a:avLst/>
          </a:prstGeom>
          <a:noFill/>
          <a:ln w="9525">
            <a:noFill/>
            <a:miter lim="800000"/>
            <a:headEnd/>
            <a:tailEnd/>
          </a:ln>
        </p:spPr>
      </p:pic>
    </p:spTree>
    <p:extLst>
      <p:ext uri="{BB962C8B-B14F-4D97-AF65-F5344CB8AC3E}">
        <p14:creationId xmlns:p14="http://schemas.microsoft.com/office/powerpoint/2010/main" val="265207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Callstack</a:t>
            </a:r>
            <a:endParaRPr lang="en-IE" dirty="0"/>
          </a:p>
        </p:txBody>
      </p:sp>
      <p:sp>
        <p:nvSpPr>
          <p:cNvPr id="3" name="Tijdelijke aanduiding voor inhoud 2"/>
          <p:cNvSpPr>
            <a:spLocks noGrp="1"/>
          </p:cNvSpPr>
          <p:nvPr>
            <p:ph idx="1"/>
          </p:nvPr>
        </p:nvSpPr>
        <p:spPr/>
        <p:txBody>
          <a:bodyPr/>
          <a:lstStyle/>
          <a:p>
            <a:r>
              <a:rPr lang="en-IE" dirty="0" err="1"/>
              <a:t>Soms</a:t>
            </a:r>
            <a:r>
              <a:rPr lang="en-IE" dirty="0"/>
              <a:t> </a:t>
            </a:r>
            <a:r>
              <a:rPr lang="en-IE" dirty="0" err="1"/>
              <a:t>krijg</a:t>
            </a:r>
            <a:r>
              <a:rPr lang="en-IE" dirty="0"/>
              <a:t> je error  ‘</a:t>
            </a:r>
            <a:r>
              <a:rPr lang="en-IE" dirty="0" err="1"/>
              <a:t>diep</a:t>
            </a:r>
            <a:r>
              <a:rPr lang="en-IE" dirty="0"/>
              <a:t>’ in je </a:t>
            </a:r>
            <a:r>
              <a:rPr lang="en-IE" dirty="0" err="1"/>
              <a:t>klassen</a:t>
            </a:r>
            <a:r>
              <a:rPr lang="en-IE" dirty="0"/>
              <a:t>/</a:t>
            </a:r>
            <a:r>
              <a:rPr lang="en-IE" dirty="0" err="1"/>
              <a:t>objectenstructuur</a:t>
            </a:r>
            <a:r>
              <a:rPr lang="en-IE" dirty="0"/>
              <a:t>:</a:t>
            </a:r>
          </a:p>
          <a:p>
            <a:pPr lvl="1"/>
            <a:r>
              <a:rPr lang="en-IE" dirty="0"/>
              <a:t>Step-</a:t>
            </a:r>
            <a:r>
              <a:rPr lang="en-IE" dirty="0" err="1"/>
              <a:t>debuggen</a:t>
            </a:r>
            <a:r>
              <a:rPr lang="en-IE" dirty="0"/>
              <a:t> is </a:t>
            </a:r>
            <a:r>
              <a:rPr lang="en-IE" dirty="0" err="1"/>
              <a:t>dan</a:t>
            </a:r>
            <a:r>
              <a:rPr lang="en-IE" dirty="0"/>
              <a:t> </a:t>
            </a:r>
            <a:r>
              <a:rPr lang="en-IE" dirty="0" err="1"/>
              <a:t>redelijk</a:t>
            </a:r>
            <a:r>
              <a:rPr lang="en-IE" dirty="0"/>
              <a:t> </a:t>
            </a:r>
            <a:r>
              <a:rPr lang="en-IE" dirty="0" err="1"/>
              <a:t>lastig</a:t>
            </a:r>
            <a:endParaRPr lang="en-IE" dirty="0"/>
          </a:p>
          <a:p>
            <a:pPr lvl="1"/>
            <a:r>
              <a:rPr lang="en-IE" dirty="0"/>
              <a:t>Hoe </a:t>
            </a:r>
            <a:r>
              <a:rPr lang="en-IE" dirty="0" err="1"/>
              <a:t>kom</a:t>
            </a:r>
            <a:r>
              <a:rPr lang="en-IE" dirty="0"/>
              <a:t> je </a:t>
            </a:r>
            <a:r>
              <a:rPr lang="en-IE" dirty="0" err="1"/>
              <a:t>te</a:t>
            </a:r>
            <a:r>
              <a:rPr lang="en-IE" dirty="0"/>
              <a:t> </a:t>
            </a:r>
            <a:r>
              <a:rPr lang="en-IE" dirty="0" err="1"/>
              <a:t>weten</a:t>
            </a:r>
            <a:r>
              <a:rPr lang="en-IE" dirty="0"/>
              <a:t> </a:t>
            </a:r>
            <a:r>
              <a:rPr lang="en-IE" dirty="0" err="1"/>
              <a:t>welk</a:t>
            </a:r>
            <a:r>
              <a:rPr lang="en-IE" dirty="0"/>
              <a:t> object de </a:t>
            </a:r>
            <a:r>
              <a:rPr lang="en-IE" dirty="0" err="1"/>
              <a:t>fout</a:t>
            </a:r>
            <a:r>
              <a:rPr lang="en-IE" dirty="0"/>
              <a:t> </a:t>
            </a:r>
            <a:r>
              <a:rPr lang="en-IE" dirty="0" err="1"/>
              <a:t>veroorzaak</a:t>
            </a:r>
            <a:r>
              <a:rPr lang="en-IE" dirty="0"/>
              <a:t>?</a:t>
            </a:r>
          </a:p>
          <a:p>
            <a:pPr lvl="1"/>
            <a:endParaRPr lang="en-IE" dirty="0"/>
          </a:p>
          <a:p>
            <a:pPr lvl="1"/>
            <a:r>
              <a:rPr lang="en-IE" dirty="0" err="1"/>
              <a:t>Antwoord</a:t>
            </a:r>
            <a:r>
              <a:rPr lang="en-IE" dirty="0"/>
              <a:t>: </a:t>
            </a:r>
            <a:r>
              <a:rPr lang="en-IE" dirty="0" err="1"/>
              <a:t>callstack</a:t>
            </a:r>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125</a:t>
            </a:fld>
            <a:endParaRPr lang="nl-NL" dirty="0"/>
          </a:p>
        </p:txBody>
      </p:sp>
    </p:spTree>
    <p:extLst>
      <p:ext uri="{BB962C8B-B14F-4D97-AF65-F5344CB8AC3E}">
        <p14:creationId xmlns:p14="http://schemas.microsoft.com/office/powerpoint/2010/main" val="36098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Call Stack</a:t>
            </a:r>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126</a:t>
            </a:fld>
            <a:endParaRPr lang="nl-NL" dirty="0"/>
          </a:p>
        </p:txBody>
      </p:sp>
      <p:pic>
        <p:nvPicPr>
          <p:cNvPr id="130050" name="Picture 2"/>
          <p:cNvPicPr>
            <a:picLocks noChangeAspect="1" noChangeArrowheads="1"/>
          </p:cNvPicPr>
          <p:nvPr/>
        </p:nvPicPr>
        <p:blipFill>
          <a:blip r:embed="rId2" cstate="print"/>
          <a:srcRect/>
          <a:stretch>
            <a:fillRect/>
          </a:stretch>
        </p:blipFill>
        <p:spPr bwMode="auto">
          <a:xfrm>
            <a:off x="1524000" y="966789"/>
            <a:ext cx="9696450" cy="4924425"/>
          </a:xfrm>
          <a:prstGeom prst="rect">
            <a:avLst/>
          </a:prstGeom>
          <a:noFill/>
          <a:ln w="9525">
            <a:noFill/>
            <a:miter lim="800000"/>
            <a:headEnd/>
            <a:tailEnd/>
          </a:ln>
        </p:spPr>
      </p:pic>
      <p:sp>
        <p:nvSpPr>
          <p:cNvPr id="6" name="Rechthoek 5"/>
          <p:cNvSpPr/>
          <p:nvPr/>
        </p:nvSpPr>
        <p:spPr bwMode="auto">
          <a:xfrm>
            <a:off x="6085598" y="3773864"/>
            <a:ext cx="4582402" cy="967101"/>
          </a:xfrm>
          <a:prstGeom prst="rect">
            <a:avLst/>
          </a:prstGeom>
          <a:solidFill>
            <a:srgbClr val="FF8800">
              <a:alpha val="21961"/>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r" eaLnBrk="0" hangingPunct="0"/>
            <a:endParaRPr lang="en-IE" dirty="0"/>
          </a:p>
        </p:txBody>
      </p:sp>
    </p:spTree>
    <p:extLst>
      <p:ext uri="{BB962C8B-B14F-4D97-AF65-F5344CB8AC3E}">
        <p14:creationId xmlns:p14="http://schemas.microsoft.com/office/powerpoint/2010/main" val="392776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Call Stack</a:t>
            </a:r>
          </a:p>
        </p:txBody>
      </p:sp>
      <p:sp>
        <p:nvSpPr>
          <p:cNvPr id="3" name="Tijdelijke aanduiding voor inhoud 2"/>
          <p:cNvSpPr>
            <a:spLocks noGrp="1"/>
          </p:cNvSpPr>
          <p:nvPr>
            <p:ph idx="1"/>
          </p:nvPr>
        </p:nvSpPr>
        <p:spPr/>
        <p:txBody>
          <a:bodyPr/>
          <a:lstStyle/>
          <a:p>
            <a:r>
              <a:rPr lang="en-IE" dirty="0"/>
              <a:t>Het </a:t>
            </a:r>
            <a:r>
              <a:rPr lang="en-IE" dirty="0" err="1"/>
              <a:t>bovenste</a:t>
            </a:r>
            <a:r>
              <a:rPr lang="en-IE" dirty="0"/>
              <a:t> element is het </a:t>
            </a:r>
            <a:r>
              <a:rPr lang="en-IE" dirty="0" err="1"/>
              <a:t>laatste</a:t>
            </a:r>
            <a:r>
              <a:rPr lang="en-IE" dirty="0"/>
              <a:t> </a:t>
            </a:r>
            <a:r>
              <a:rPr lang="en-IE" dirty="0" err="1"/>
              <a:t>aangeroepen</a:t>
            </a:r>
            <a:r>
              <a:rPr lang="en-IE" dirty="0"/>
              <a:t> element, MAAR de </a:t>
            </a:r>
            <a:r>
              <a:rPr lang="en-IE" dirty="0" err="1"/>
              <a:t>locatie</a:t>
            </a:r>
            <a:r>
              <a:rPr lang="en-IE" dirty="0"/>
              <a:t> </a:t>
            </a:r>
            <a:r>
              <a:rPr lang="en-IE" dirty="0" err="1"/>
              <a:t>waar</a:t>
            </a:r>
            <a:r>
              <a:rPr lang="en-IE" dirty="0"/>
              <a:t> het </a:t>
            </a:r>
            <a:r>
              <a:rPr lang="en-IE" dirty="0" err="1"/>
              <a:t>werd</a:t>
            </a:r>
            <a:r>
              <a:rPr lang="en-IE" dirty="0"/>
              <a:t> </a:t>
            </a:r>
            <a:r>
              <a:rPr lang="en-IE" dirty="0" err="1"/>
              <a:t>aangeroepen</a:t>
            </a:r>
            <a:r>
              <a:rPr lang="en-IE" dirty="0"/>
              <a:t> </a:t>
            </a:r>
            <a:r>
              <a:rPr lang="en-IE" dirty="0" err="1"/>
              <a:t>staat</a:t>
            </a:r>
            <a:r>
              <a:rPr lang="en-IE" dirty="0"/>
              <a:t> </a:t>
            </a:r>
            <a:r>
              <a:rPr lang="en-IE" dirty="0" err="1"/>
              <a:t>er</a:t>
            </a:r>
            <a:r>
              <a:rPr lang="en-IE" dirty="0"/>
              <a:t> </a:t>
            </a:r>
            <a:r>
              <a:rPr lang="en-IE" dirty="0" err="1"/>
              <a:t>onder</a:t>
            </a:r>
            <a:r>
              <a:rPr lang="en-IE" dirty="0"/>
              <a:t>, en </a:t>
            </a:r>
            <a:r>
              <a:rPr lang="en-IE" dirty="0" err="1"/>
              <a:t>zo</a:t>
            </a:r>
            <a:r>
              <a:rPr lang="en-IE" dirty="0"/>
              <a:t> </a:t>
            </a:r>
            <a:r>
              <a:rPr lang="en-IE" dirty="0" err="1"/>
              <a:t>voort</a:t>
            </a:r>
            <a:r>
              <a:rPr lang="en-IE" dirty="0"/>
              <a:t>.</a:t>
            </a:r>
          </a:p>
          <a:p>
            <a:endParaRPr lang="en-IE" dirty="0"/>
          </a:p>
          <a:p>
            <a:r>
              <a:rPr lang="en-IE" dirty="0"/>
              <a:t>In </a:t>
            </a:r>
            <a:r>
              <a:rPr lang="en-IE" dirty="0" err="1"/>
              <a:t>dit</a:t>
            </a:r>
            <a:r>
              <a:rPr lang="en-IE" dirty="0"/>
              <a:t> </a:t>
            </a:r>
            <a:r>
              <a:rPr lang="en-IE" dirty="0" err="1"/>
              <a:t>voorbeeld</a:t>
            </a:r>
            <a:r>
              <a:rPr lang="en-IE" dirty="0"/>
              <a:t> </a:t>
            </a:r>
            <a:r>
              <a:rPr lang="en-IE" dirty="0" err="1"/>
              <a:t>werd</a:t>
            </a:r>
            <a:r>
              <a:rPr lang="en-IE" dirty="0"/>
              <a:t> de </a:t>
            </a:r>
            <a:r>
              <a:rPr lang="en-IE" dirty="0" err="1"/>
              <a:t>MapObject</a:t>
            </a:r>
            <a:r>
              <a:rPr lang="en-IE" dirty="0"/>
              <a:t> constructor </a:t>
            </a:r>
            <a:r>
              <a:rPr lang="en-IE" dirty="0" err="1"/>
              <a:t>dus</a:t>
            </a:r>
            <a:r>
              <a:rPr lang="en-IE" dirty="0"/>
              <a:t> </a:t>
            </a:r>
            <a:r>
              <a:rPr lang="en-IE" dirty="0" err="1"/>
              <a:t>aangeroepen</a:t>
            </a:r>
            <a:r>
              <a:rPr lang="en-IE" dirty="0"/>
              <a:t> door de </a:t>
            </a:r>
            <a:r>
              <a:rPr lang="en-IE" dirty="0" err="1"/>
              <a:t>SalonElement</a:t>
            </a:r>
            <a:r>
              <a:rPr lang="en-IE" dirty="0"/>
              <a:t>() constructor, die op </a:t>
            </a:r>
            <a:r>
              <a:rPr lang="en-IE" dirty="0" err="1"/>
              <a:t>zijn</a:t>
            </a:r>
            <a:r>
              <a:rPr lang="en-IE" dirty="0"/>
              <a:t> </a:t>
            </a:r>
            <a:r>
              <a:rPr lang="en-IE" dirty="0" err="1"/>
              <a:t>beurt</a:t>
            </a:r>
            <a:r>
              <a:rPr lang="en-IE" dirty="0"/>
              <a:t> in de main </a:t>
            </a:r>
            <a:r>
              <a:rPr lang="en-IE" dirty="0" err="1"/>
              <a:t>werd</a:t>
            </a:r>
            <a:r>
              <a:rPr lang="en-IE" dirty="0"/>
              <a:t> </a:t>
            </a:r>
            <a:r>
              <a:rPr lang="en-IE" dirty="0" err="1"/>
              <a:t>aangeroepen</a:t>
            </a:r>
            <a:endParaRPr lang="en-IE" dirty="0"/>
          </a:p>
          <a:p>
            <a:endParaRPr lang="en-IE" dirty="0"/>
          </a:p>
          <a:p>
            <a:endParaRPr lang="en-IE" dirty="0"/>
          </a:p>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127</a:t>
            </a:fld>
            <a:endParaRPr lang="nl-NL" dirty="0"/>
          </a:p>
        </p:txBody>
      </p:sp>
      <p:pic>
        <p:nvPicPr>
          <p:cNvPr id="131074" name="Picture 2"/>
          <p:cNvPicPr>
            <a:picLocks noChangeAspect="1" noChangeArrowheads="1"/>
          </p:cNvPicPr>
          <p:nvPr/>
        </p:nvPicPr>
        <p:blipFill>
          <a:blip r:embed="rId2" cstate="print"/>
          <a:srcRect/>
          <a:stretch>
            <a:fillRect/>
          </a:stretch>
        </p:blipFill>
        <p:spPr bwMode="auto">
          <a:xfrm>
            <a:off x="2076618" y="4036336"/>
            <a:ext cx="8185674" cy="1381826"/>
          </a:xfrm>
          <a:prstGeom prst="rect">
            <a:avLst/>
          </a:prstGeom>
          <a:noFill/>
          <a:ln w="9525">
            <a:noFill/>
            <a:miter lim="800000"/>
            <a:headEnd/>
            <a:tailEnd/>
          </a:ln>
        </p:spPr>
      </p:pic>
    </p:spTree>
    <p:extLst>
      <p:ext uri="{BB962C8B-B14F-4D97-AF65-F5344CB8AC3E}">
        <p14:creationId xmlns:p14="http://schemas.microsoft.com/office/powerpoint/2010/main" val="39915453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Call Stack tracing</a:t>
            </a:r>
          </a:p>
        </p:txBody>
      </p:sp>
      <p:sp>
        <p:nvSpPr>
          <p:cNvPr id="3" name="Tijdelijke aanduiding voor inhoud 2"/>
          <p:cNvSpPr>
            <a:spLocks noGrp="1"/>
          </p:cNvSpPr>
          <p:nvPr>
            <p:ph idx="1"/>
          </p:nvPr>
        </p:nvSpPr>
        <p:spPr/>
        <p:txBody>
          <a:bodyPr/>
          <a:lstStyle/>
          <a:p>
            <a:r>
              <a:rPr lang="en-IE" dirty="0"/>
              <a:t>Je </a:t>
            </a:r>
            <a:r>
              <a:rPr lang="en-IE" dirty="0" err="1"/>
              <a:t>kan</a:t>
            </a:r>
            <a:r>
              <a:rPr lang="en-IE" dirty="0"/>
              <a:t> op de </a:t>
            </a:r>
            <a:r>
              <a:rPr lang="en-IE" dirty="0" err="1"/>
              <a:t>verschillende</a:t>
            </a:r>
            <a:r>
              <a:rPr lang="en-IE" dirty="0"/>
              <a:t> stack </a:t>
            </a:r>
            <a:r>
              <a:rPr lang="en-IE" dirty="0" err="1"/>
              <a:t>elementen</a:t>
            </a:r>
            <a:r>
              <a:rPr lang="en-IE" dirty="0"/>
              <a:t> </a:t>
            </a:r>
            <a:r>
              <a:rPr lang="en-IE" dirty="0" err="1"/>
              <a:t>klikken</a:t>
            </a:r>
            <a:r>
              <a:rPr lang="en-IE" dirty="0"/>
              <a:t>!</a:t>
            </a:r>
          </a:p>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128</a:t>
            </a:fld>
            <a:endParaRPr lang="nl-NL" dirty="0"/>
          </a:p>
        </p:txBody>
      </p:sp>
      <p:pic>
        <p:nvPicPr>
          <p:cNvPr id="132098" name="Picture 2"/>
          <p:cNvPicPr>
            <a:picLocks noChangeAspect="1" noChangeArrowheads="1"/>
          </p:cNvPicPr>
          <p:nvPr/>
        </p:nvPicPr>
        <p:blipFill>
          <a:blip r:embed="rId2" cstate="print"/>
          <a:srcRect/>
          <a:stretch>
            <a:fillRect/>
          </a:stretch>
        </p:blipFill>
        <p:spPr bwMode="auto">
          <a:xfrm>
            <a:off x="2875721" y="1866845"/>
            <a:ext cx="6247985" cy="4342420"/>
          </a:xfrm>
          <a:prstGeom prst="rect">
            <a:avLst/>
          </a:prstGeom>
          <a:noFill/>
          <a:ln w="9525">
            <a:noFill/>
            <a:miter lim="800000"/>
            <a:headEnd/>
            <a:tailEnd/>
          </a:ln>
        </p:spPr>
      </p:pic>
    </p:spTree>
    <p:extLst>
      <p:ext uri="{BB962C8B-B14F-4D97-AF65-F5344CB8AC3E}">
        <p14:creationId xmlns:p14="http://schemas.microsoft.com/office/powerpoint/2010/main" val="4126775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IE"/>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129</a:t>
            </a:fld>
            <a:endParaRPr lang="nl-NL" dirty="0"/>
          </a:p>
        </p:txBody>
      </p:sp>
      <p:pic>
        <p:nvPicPr>
          <p:cNvPr id="133122" name="Picture 2"/>
          <p:cNvPicPr>
            <a:picLocks noChangeAspect="1" noChangeArrowheads="1"/>
          </p:cNvPicPr>
          <p:nvPr/>
        </p:nvPicPr>
        <p:blipFill>
          <a:blip r:embed="rId2" cstate="print"/>
          <a:srcRect/>
          <a:stretch>
            <a:fillRect/>
          </a:stretch>
        </p:blipFill>
        <p:spPr bwMode="auto">
          <a:xfrm>
            <a:off x="2633663" y="705276"/>
            <a:ext cx="6924675" cy="4819650"/>
          </a:xfrm>
          <a:prstGeom prst="rect">
            <a:avLst/>
          </a:prstGeom>
          <a:noFill/>
          <a:ln w="9525">
            <a:noFill/>
            <a:miter lim="800000"/>
            <a:headEnd/>
            <a:tailEnd/>
          </a:ln>
        </p:spPr>
      </p:pic>
    </p:spTree>
    <p:extLst>
      <p:ext uri="{BB962C8B-B14F-4D97-AF65-F5344CB8AC3E}">
        <p14:creationId xmlns:p14="http://schemas.microsoft.com/office/powerpoint/2010/main" val="2345940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This</a:t>
            </a:r>
            <a:endParaRPr lang="nl-BE" dirty="0"/>
          </a:p>
        </p:txBody>
      </p:sp>
      <p:sp>
        <p:nvSpPr>
          <p:cNvPr id="3" name="Tijdelijke aanduiding voor tekst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07DCCE98-C9D1-4FEF-ADDE-AE30A9E734C1}" type="slidenum">
              <a:rPr lang="nl-NL" smtClean="0"/>
              <a:pPr>
                <a:defRPr/>
              </a:pPr>
              <a:t>13</a:t>
            </a:fld>
            <a:endParaRPr lang="nl-NL" dirty="0"/>
          </a:p>
        </p:txBody>
      </p:sp>
    </p:spTree>
    <p:extLst>
      <p:ext uri="{BB962C8B-B14F-4D97-AF65-F5344CB8AC3E}">
        <p14:creationId xmlns:p14="http://schemas.microsoft.com/office/powerpoint/2010/main" val="38872148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IE"/>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130</a:t>
            </a:fld>
            <a:endParaRPr lang="nl-NL" dirty="0"/>
          </a:p>
        </p:txBody>
      </p:sp>
      <p:pic>
        <p:nvPicPr>
          <p:cNvPr id="94210" name="Picture 2"/>
          <p:cNvPicPr>
            <a:picLocks noChangeAspect="1" noChangeArrowheads="1"/>
          </p:cNvPicPr>
          <p:nvPr/>
        </p:nvPicPr>
        <p:blipFill>
          <a:blip r:embed="rId2" cstate="print"/>
          <a:srcRect/>
          <a:stretch>
            <a:fillRect/>
          </a:stretch>
        </p:blipFill>
        <p:spPr bwMode="auto">
          <a:xfrm>
            <a:off x="1919785" y="0"/>
            <a:ext cx="8120418" cy="6844960"/>
          </a:xfrm>
          <a:prstGeom prst="rect">
            <a:avLst/>
          </a:prstGeom>
          <a:noFill/>
          <a:ln w="9525">
            <a:noFill/>
            <a:miter lim="800000"/>
            <a:headEnd/>
            <a:tailEnd/>
          </a:ln>
          <a:effectLst/>
        </p:spPr>
      </p:pic>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This</a:t>
            </a:r>
            <a:r>
              <a:rPr lang="nl-BE" dirty="0"/>
              <a:t> en objecten</a:t>
            </a:r>
          </a:p>
        </p:txBody>
      </p:sp>
      <p:sp>
        <p:nvSpPr>
          <p:cNvPr id="3" name="Tijdelijke aanduiding voor tekst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07DCCE98-C9D1-4FEF-ADDE-AE30A9E734C1}" type="slidenum">
              <a:rPr lang="nl-NL" smtClean="0"/>
              <a:pPr>
                <a:defRPr/>
              </a:pPr>
              <a:t>131</a:t>
            </a:fld>
            <a:endParaRPr lang="nl-NL" dirty="0"/>
          </a:p>
        </p:txBody>
      </p:sp>
    </p:spTree>
    <p:extLst>
      <p:ext uri="{BB962C8B-B14F-4D97-AF65-F5344CB8AC3E}">
        <p14:creationId xmlns:p14="http://schemas.microsoft.com/office/powerpoint/2010/main" val="41819534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Objecten</a:t>
            </a:r>
            <a:r>
              <a:rPr lang="en-IE" dirty="0"/>
              <a:t> en </a:t>
            </a:r>
            <a:r>
              <a:rPr lang="en-IE" i="1" dirty="0"/>
              <a:t>this</a:t>
            </a:r>
            <a:endParaRPr lang="en-IE" dirty="0"/>
          </a:p>
        </p:txBody>
      </p:sp>
      <p:sp>
        <p:nvSpPr>
          <p:cNvPr id="3" name="Tijdelijke aanduiding voor inhoud 2"/>
          <p:cNvSpPr>
            <a:spLocks noGrp="1"/>
          </p:cNvSpPr>
          <p:nvPr>
            <p:ph idx="1"/>
          </p:nvPr>
        </p:nvSpPr>
        <p:spPr/>
        <p:txBody>
          <a:bodyPr/>
          <a:lstStyle/>
          <a:p>
            <a:r>
              <a:rPr lang="en-IE" i="1" dirty="0"/>
              <a:t>this </a:t>
            </a:r>
            <a:r>
              <a:rPr lang="en-IE" dirty="0"/>
              <a:t> </a:t>
            </a:r>
            <a:r>
              <a:rPr lang="en-IE" dirty="0" err="1"/>
              <a:t>om</a:t>
            </a:r>
            <a:r>
              <a:rPr lang="en-IE" dirty="0"/>
              <a:t> </a:t>
            </a:r>
            <a:r>
              <a:rPr lang="en-IE" dirty="0" err="1"/>
              <a:t>referentie</a:t>
            </a:r>
            <a:r>
              <a:rPr lang="en-IE" dirty="0"/>
              <a:t> </a:t>
            </a:r>
            <a:r>
              <a:rPr lang="en-IE" dirty="0" err="1"/>
              <a:t>naar</a:t>
            </a:r>
            <a:r>
              <a:rPr lang="en-IE" dirty="0"/>
              <a:t> </a:t>
            </a:r>
            <a:r>
              <a:rPr lang="en-IE" dirty="0" err="1"/>
              <a:t>huidige</a:t>
            </a:r>
            <a:r>
              <a:rPr lang="en-IE" dirty="0"/>
              <a:t> </a:t>
            </a:r>
            <a:r>
              <a:rPr lang="en-IE" dirty="0" err="1"/>
              <a:t>instantie</a:t>
            </a:r>
            <a:r>
              <a:rPr lang="en-IE" dirty="0"/>
              <a:t> </a:t>
            </a:r>
            <a:r>
              <a:rPr lang="en-IE" dirty="0" err="1"/>
              <a:t>aan</a:t>
            </a:r>
            <a:r>
              <a:rPr lang="en-IE" dirty="0"/>
              <a:t> </a:t>
            </a:r>
            <a:r>
              <a:rPr lang="en-IE" dirty="0" err="1"/>
              <a:t>te</a:t>
            </a:r>
            <a:r>
              <a:rPr lang="en-IE" dirty="0"/>
              <a:t> </a:t>
            </a:r>
            <a:r>
              <a:rPr lang="en-IE" dirty="0" err="1"/>
              <a:t>geven</a:t>
            </a:r>
            <a:endParaRPr lang="en-IE" dirty="0"/>
          </a:p>
          <a:p>
            <a:endParaRPr lang="en-IE" i="1" dirty="0"/>
          </a:p>
          <a:p>
            <a:endParaRPr lang="en-IE" i="1" dirty="0"/>
          </a:p>
          <a:p>
            <a:endParaRPr lang="en-IE" i="1" dirty="0"/>
          </a:p>
          <a:p>
            <a:endParaRPr lang="en-IE" i="1" dirty="0"/>
          </a:p>
          <a:p>
            <a:endParaRPr lang="en-IE" i="1" dirty="0"/>
          </a:p>
          <a:p>
            <a:r>
              <a:rPr lang="en-IE" i="1" dirty="0"/>
              <a:t>this </a:t>
            </a:r>
            <a:r>
              <a:rPr lang="en-IE" dirty="0" err="1"/>
              <a:t>referentie</a:t>
            </a:r>
            <a:r>
              <a:rPr lang="en-IE" dirty="0"/>
              <a:t> van object </a:t>
            </a:r>
            <a:r>
              <a:rPr lang="en-IE" dirty="0" err="1"/>
              <a:t>zelf</a:t>
            </a:r>
            <a:r>
              <a:rPr lang="en-IE" dirty="0"/>
              <a:t> </a:t>
            </a:r>
            <a:r>
              <a:rPr lang="en-IE" dirty="0" err="1"/>
              <a:t>doorgeven</a:t>
            </a:r>
            <a:endParaRPr lang="en-IE" dirty="0"/>
          </a:p>
          <a:p>
            <a:endParaRPr lang="en-IE" dirty="0"/>
          </a:p>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132</a:t>
            </a:fld>
            <a:endParaRPr lang="nl-NL" dirty="0"/>
          </a:p>
        </p:txBody>
      </p:sp>
      <p:pic>
        <p:nvPicPr>
          <p:cNvPr id="94210" name="Picture 2"/>
          <p:cNvPicPr>
            <a:picLocks noChangeAspect="1" noChangeArrowheads="1"/>
          </p:cNvPicPr>
          <p:nvPr/>
        </p:nvPicPr>
        <p:blipFill>
          <a:blip r:embed="rId2" cstate="print"/>
          <a:srcRect/>
          <a:stretch>
            <a:fillRect/>
          </a:stretch>
        </p:blipFill>
        <p:spPr bwMode="auto">
          <a:xfrm>
            <a:off x="4707147" y="1855489"/>
            <a:ext cx="3123841" cy="1534991"/>
          </a:xfrm>
          <a:prstGeom prst="rect">
            <a:avLst/>
          </a:prstGeom>
          <a:noFill/>
          <a:ln w="9525">
            <a:noFill/>
            <a:miter lim="800000"/>
            <a:headEnd/>
            <a:tailEnd/>
          </a:ln>
        </p:spPr>
      </p:pic>
      <p:cxnSp>
        <p:nvCxnSpPr>
          <p:cNvPr id="7" name="Rechte verbindingslijn met pijl 6"/>
          <p:cNvCxnSpPr/>
          <p:nvPr/>
        </p:nvCxnSpPr>
        <p:spPr bwMode="auto">
          <a:xfrm rot="5400000" flipH="1" flipV="1">
            <a:off x="5798390" y="2592240"/>
            <a:ext cx="448573" cy="2329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Rechte verbindingslijn met pijl 8"/>
          <p:cNvCxnSpPr/>
          <p:nvPr/>
        </p:nvCxnSpPr>
        <p:spPr bwMode="auto">
          <a:xfrm rot="10800000">
            <a:off x="6346168" y="2475783"/>
            <a:ext cx="724619" cy="38818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94211" name="Picture 3"/>
          <p:cNvPicPr>
            <a:picLocks noChangeAspect="1" noChangeArrowheads="1"/>
          </p:cNvPicPr>
          <p:nvPr/>
        </p:nvPicPr>
        <p:blipFill>
          <a:blip r:embed="rId3" cstate="print"/>
          <a:srcRect/>
          <a:stretch>
            <a:fillRect/>
          </a:stretch>
        </p:blipFill>
        <p:spPr bwMode="auto">
          <a:xfrm>
            <a:off x="4721975" y="3867961"/>
            <a:ext cx="1971675" cy="295275"/>
          </a:xfrm>
          <a:prstGeom prst="rect">
            <a:avLst/>
          </a:prstGeom>
          <a:noFill/>
          <a:ln w="9525">
            <a:noFill/>
            <a:miter lim="800000"/>
            <a:headEnd/>
            <a:tailEnd/>
          </a:ln>
        </p:spPr>
      </p:pic>
    </p:spTree>
    <p:extLst>
      <p:ext uri="{BB962C8B-B14F-4D97-AF65-F5344CB8AC3E}">
        <p14:creationId xmlns:p14="http://schemas.microsoft.com/office/powerpoint/2010/main" val="33257625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err="1"/>
              <a:t>Structures</a:t>
            </a:r>
            <a:endParaRPr lang="nl-BE" dirty="0"/>
          </a:p>
        </p:txBody>
      </p:sp>
      <p:sp>
        <p:nvSpPr>
          <p:cNvPr id="41987" name="Tijdelijke aanduiding voor tekst 2"/>
          <p:cNvSpPr>
            <a:spLocks noGrp="1"/>
          </p:cNvSpPr>
          <p:nvPr>
            <p:ph type="body" idx="1"/>
          </p:nvPr>
        </p:nvSpPr>
        <p:spPr/>
        <p:txBody>
          <a:bodyPr/>
          <a:lstStyle/>
          <a:p>
            <a:r>
              <a:rPr lang="nl-BE" dirty="0"/>
              <a:t>Intermezzo</a:t>
            </a:r>
          </a:p>
        </p:txBody>
      </p:sp>
      <p:sp>
        <p:nvSpPr>
          <p:cNvPr id="19460" name="Tijdelijke aanduiding voor dianummer 3"/>
          <p:cNvSpPr>
            <a:spLocks noGrp="1"/>
          </p:cNvSpPr>
          <p:nvPr>
            <p:ph type="sldNum" sz="quarter" idx="10"/>
          </p:nvPr>
        </p:nvSpPr>
        <p:spPr/>
        <p:txBody>
          <a:bodyPr/>
          <a:lstStyle/>
          <a:p>
            <a:pPr>
              <a:defRPr/>
            </a:pPr>
            <a:r>
              <a:rPr lang="nl-NL" dirty="0"/>
              <a:t>| </a:t>
            </a:r>
            <a:fld id="{1F95277A-F1D2-4D51-AB60-2CCF5B8CC422}" type="slidenum">
              <a:rPr lang="nl-NL" smtClean="0"/>
              <a:pPr>
                <a:defRPr/>
              </a:pPr>
              <a:t>133</a:t>
            </a:fld>
            <a:endParaRPr lang="nl-NL" dirty="0"/>
          </a:p>
        </p:txBody>
      </p:sp>
      <p:grpSp>
        <p:nvGrpSpPr>
          <p:cNvPr id="9" name="Groep 8">
            <a:extLst>
              <a:ext uri="{FF2B5EF4-FFF2-40B4-BE49-F238E27FC236}">
                <a16:creationId xmlns:a16="http://schemas.microsoft.com/office/drawing/2014/main" id="{859BA691-39BC-4D12-972C-B2275D2EE0A9}"/>
              </a:ext>
            </a:extLst>
          </p:cNvPr>
          <p:cNvGrpSpPr/>
          <p:nvPr/>
        </p:nvGrpSpPr>
        <p:grpSpPr>
          <a:xfrm>
            <a:off x="10134783" y="5563190"/>
            <a:ext cx="2057217" cy="1335496"/>
            <a:chOff x="3251290" y="2050597"/>
            <a:chExt cx="5619750" cy="2495550"/>
          </a:xfrm>
        </p:grpSpPr>
        <p:grpSp>
          <p:nvGrpSpPr>
            <p:cNvPr id="10" name="Groep 9">
              <a:extLst>
                <a:ext uri="{FF2B5EF4-FFF2-40B4-BE49-F238E27FC236}">
                  <a16:creationId xmlns:a16="http://schemas.microsoft.com/office/drawing/2014/main" id="{4B8699D5-DC45-4A82-B8A4-87CF7988BB64}"/>
                </a:ext>
              </a:extLst>
            </p:cNvPr>
            <p:cNvGrpSpPr/>
            <p:nvPr/>
          </p:nvGrpSpPr>
          <p:grpSpPr>
            <a:xfrm>
              <a:off x="3251290" y="2050597"/>
              <a:ext cx="5619750" cy="2495550"/>
              <a:chOff x="1762125" y="2181225"/>
              <a:chExt cx="5619750" cy="2495550"/>
            </a:xfrm>
          </p:grpSpPr>
          <p:pic>
            <p:nvPicPr>
              <p:cNvPr id="12" name="Afbeelding 11">
                <a:extLst>
                  <a:ext uri="{FF2B5EF4-FFF2-40B4-BE49-F238E27FC236}">
                    <a16:creationId xmlns:a16="http://schemas.microsoft.com/office/drawing/2014/main" id="{D5CABFED-92D3-4CA5-9FE6-8AAD25D07826}"/>
                  </a:ext>
                </a:extLst>
              </p:cNvPr>
              <p:cNvPicPr>
                <a:picLocks noChangeAspect="1"/>
              </p:cNvPicPr>
              <p:nvPr/>
            </p:nvPicPr>
            <p:blipFill>
              <a:blip r:embed="rId2">
                <a:duotone>
                  <a:prstClr val="black"/>
                  <a:srgbClr val="00B050">
                    <a:tint val="45000"/>
                    <a:satMod val="400000"/>
                  </a:srgbClr>
                </a:duotone>
              </a:blip>
              <a:stretch>
                <a:fillRect/>
              </a:stretch>
            </p:blipFill>
            <p:spPr>
              <a:xfrm>
                <a:off x="1762125" y="2181225"/>
                <a:ext cx="5619750" cy="2495550"/>
              </a:xfrm>
              <a:prstGeom prst="rect">
                <a:avLst/>
              </a:prstGeom>
            </p:spPr>
          </p:pic>
          <p:sp>
            <p:nvSpPr>
              <p:cNvPr id="13" name="Tekstvak 12">
                <a:extLst>
                  <a:ext uri="{FF2B5EF4-FFF2-40B4-BE49-F238E27FC236}">
                    <a16:creationId xmlns:a16="http://schemas.microsoft.com/office/drawing/2014/main" id="{BF09C2E9-47BE-47ED-A0B6-9C8B494A1F07}"/>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1" name="Afbeelding 10">
              <a:extLst>
                <a:ext uri="{FF2B5EF4-FFF2-40B4-BE49-F238E27FC236}">
                  <a16:creationId xmlns:a16="http://schemas.microsoft.com/office/drawing/2014/main" id="{251685A5-7265-4113-AF22-1FA08D7585EB}"/>
                </a:ext>
              </a:extLst>
            </p:cNvPr>
            <p:cNvPicPr>
              <a:picLocks noChangeAspect="1"/>
            </p:cNvPicPr>
            <p:nvPr/>
          </p:nvPicPr>
          <p:blipFill>
            <a:blip r:embed="rId3">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2212413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el 1"/>
          <p:cNvSpPr>
            <a:spLocks noGrp="1"/>
          </p:cNvSpPr>
          <p:nvPr>
            <p:ph type="title"/>
          </p:nvPr>
        </p:nvSpPr>
        <p:spPr/>
        <p:txBody>
          <a:bodyPr/>
          <a:lstStyle/>
          <a:p>
            <a:r>
              <a:rPr lang="en-IE" dirty="0"/>
              <a:t>Structures</a:t>
            </a:r>
          </a:p>
        </p:txBody>
      </p:sp>
      <p:sp>
        <p:nvSpPr>
          <p:cNvPr id="43011" name="Tijdelijke aanduiding voor inhoud 2"/>
          <p:cNvSpPr>
            <a:spLocks noGrp="1"/>
          </p:cNvSpPr>
          <p:nvPr>
            <p:ph idx="1"/>
          </p:nvPr>
        </p:nvSpPr>
        <p:spPr/>
        <p:txBody>
          <a:bodyPr/>
          <a:lstStyle/>
          <a:p>
            <a:r>
              <a:rPr lang="en-IE"/>
              <a:t>Manier om individuele waarden als één geheel (type) te beschouwen.</a:t>
            </a:r>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EE7D9365-455D-426E-87B4-4BE486F6FAB6}" type="slidenum">
              <a:rPr lang="nl-NL" smtClean="0"/>
              <a:pPr>
                <a:defRPr/>
              </a:pPr>
              <a:t>134</a:t>
            </a:fld>
            <a:endParaRPr lang="nl-NL" dirty="0"/>
          </a:p>
        </p:txBody>
      </p:sp>
      <p:grpSp>
        <p:nvGrpSpPr>
          <p:cNvPr id="9" name="Groep 8">
            <a:extLst>
              <a:ext uri="{FF2B5EF4-FFF2-40B4-BE49-F238E27FC236}">
                <a16:creationId xmlns:a16="http://schemas.microsoft.com/office/drawing/2014/main" id="{61D003B3-DCBB-4D6C-9DEC-BF827AA73101}"/>
              </a:ext>
            </a:extLst>
          </p:cNvPr>
          <p:cNvGrpSpPr/>
          <p:nvPr/>
        </p:nvGrpSpPr>
        <p:grpSpPr>
          <a:xfrm>
            <a:off x="10134783" y="5563190"/>
            <a:ext cx="2057217" cy="1335496"/>
            <a:chOff x="3251290" y="2050597"/>
            <a:chExt cx="5619750" cy="2495550"/>
          </a:xfrm>
        </p:grpSpPr>
        <p:grpSp>
          <p:nvGrpSpPr>
            <p:cNvPr id="14" name="Groep 13">
              <a:extLst>
                <a:ext uri="{FF2B5EF4-FFF2-40B4-BE49-F238E27FC236}">
                  <a16:creationId xmlns:a16="http://schemas.microsoft.com/office/drawing/2014/main" id="{8D96D673-3532-4718-B716-1515274CDF63}"/>
                </a:ext>
              </a:extLst>
            </p:cNvPr>
            <p:cNvGrpSpPr/>
            <p:nvPr/>
          </p:nvGrpSpPr>
          <p:grpSpPr>
            <a:xfrm>
              <a:off x="3251290" y="2050597"/>
              <a:ext cx="5619750" cy="2495550"/>
              <a:chOff x="1762125" y="2181225"/>
              <a:chExt cx="5619750" cy="2495550"/>
            </a:xfrm>
          </p:grpSpPr>
          <p:pic>
            <p:nvPicPr>
              <p:cNvPr id="16" name="Afbeelding 15">
                <a:extLst>
                  <a:ext uri="{FF2B5EF4-FFF2-40B4-BE49-F238E27FC236}">
                    <a16:creationId xmlns:a16="http://schemas.microsoft.com/office/drawing/2014/main" id="{2AC00F47-B48C-4372-BEBC-0DC44A0C201F}"/>
                  </a:ext>
                </a:extLst>
              </p:cNvPr>
              <p:cNvPicPr>
                <a:picLocks noChangeAspect="1"/>
              </p:cNvPicPr>
              <p:nvPr/>
            </p:nvPicPr>
            <p:blipFill>
              <a:blip r:embed="rId2">
                <a:duotone>
                  <a:prstClr val="black"/>
                  <a:srgbClr val="00B050">
                    <a:tint val="45000"/>
                    <a:satMod val="400000"/>
                  </a:srgbClr>
                </a:duotone>
              </a:blip>
              <a:stretch>
                <a:fillRect/>
              </a:stretch>
            </p:blipFill>
            <p:spPr>
              <a:xfrm>
                <a:off x="1762125" y="2181225"/>
                <a:ext cx="5619750" cy="2495550"/>
              </a:xfrm>
              <a:prstGeom prst="rect">
                <a:avLst/>
              </a:prstGeom>
            </p:spPr>
          </p:pic>
          <p:sp>
            <p:nvSpPr>
              <p:cNvPr id="17" name="Tekstvak 16">
                <a:extLst>
                  <a:ext uri="{FF2B5EF4-FFF2-40B4-BE49-F238E27FC236}">
                    <a16:creationId xmlns:a16="http://schemas.microsoft.com/office/drawing/2014/main" id="{0DC9AAE5-3B17-4A34-8D20-EB34052C18D0}"/>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5" name="Afbeelding 14">
              <a:extLst>
                <a:ext uri="{FF2B5EF4-FFF2-40B4-BE49-F238E27FC236}">
                  <a16:creationId xmlns:a16="http://schemas.microsoft.com/office/drawing/2014/main" id="{641DC30F-CF84-4CC7-B2AB-900391067DC0}"/>
                </a:ext>
              </a:extLst>
            </p:cNvPr>
            <p:cNvPicPr>
              <a:picLocks noChangeAspect="1"/>
            </p:cNvPicPr>
            <p:nvPr/>
          </p:nvPicPr>
          <p:blipFill>
            <a:blip r:embed="rId3">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14769703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1"/>
          <p:cNvSpPr>
            <a:spLocks noGrp="1"/>
          </p:cNvSpPr>
          <p:nvPr>
            <p:ph type="title"/>
          </p:nvPr>
        </p:nvSpPr>
        <p:spPr/>
        <p:txBody>
          <a:bodyPr/>
          <a:lstStyle/>
          <a:p>
            <a:r>
              <a:rPr lang="en-IE"/>
              <a:t>Data structures</a:t>
            </a:r>
          </a:p>
        </p:txBody>
      </p:sp>
      <p:sp>
        <p:nvSpPr>
          <p:cNvPr id="38915" name="Tijdelijke aanduiding voor inhoud 2"/>
          <p:cNvSpPr>
            <a:spLocks noGrp="1"/>
          </p:cNvSpPr>
          <p:nvPr>
            <p:ph idx="1"/>
          </p:nvPr>
        </p:nvSpPr>
        <p:spPr/>
        <p:txBody>
          <a:bodyPr/>
          <a:lstStyle/>
          <a:p>
            <a:r>
              <a:rPr lang="en-IE" b="1" dirty="0" err="1">
                <a:solidFill>
                  <a:srgbClr val="0E27E2"/>
                </a:solidFill>
                <a:latin typeface="Courier New" pitchFamily="49" charset="0"/>
                <a:cs typeface="Courier New" pitchFamily="49" charset="0"/>
              </a:rPr>
              <a:t>struct</a:t>
            </a:r>
            <a:r>
              <a:rPr lang="en-IE" dirty="0"/>
              <a:t> keyword</a:t>
            </a:r>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endParaRPr lang="en-IE" dirty="0"/>
          </a:p>
          <a:p>
            <a:r>
              <a:rPr lang="en-IE" dirty="0"/>
              <a:t>We </a:t>
            </a:r>
            <a:r>
              <a:rPr lang="en-IE" dirty="0" err="1"/>
              <a:t>maken</a:t>
            </a:r>
            <a:r>
              <a:rPr lang="en-IE" dirty="0"/>
              <a:t> </a:t>
            </a:r>
            <a:r>
              <a:rPr lang="en-IE" dirty="0" err="1"/>
              <a:t>een</a:t>
            </a:r>
            <a:r>
              <a:rPr lang="en-IE" dirty="0"/>
              <a:t> </a:t>
            </a:r>
            <a:r>
              <a:rPr lang="en-IE" dirty="0" err="1"/>
              <a:t>nieuw</a:t>
            </a:r>
            <a:r>
              <a:rPr lang="en-IE" dirty="0"/>
              <a:t> type Account </a:t>
            </a:r>
            <a:r>
              <a:rPr lang="en-IE" dirty="0" err="1"/>
              <a:t>aan</a:t>
            </a:r>
            <a:r>
              <a:rPr lang="en-IE" dirty="0"/>
              <a:t>, </a:t>
            </a:r>
            <a:r>
              <a:rPr lang="en-IE" dirty="0" err="1"/>
              <a:t>dat</a:t>
            </a:r>
            <a:r>
              <a:rPr lang="en-IE" dirty="0"/>
              <a:t> 5 </a:t>
            </a:r>
            <a:r>
              <a:rPr lang="en-IE" dirty="0" err="1"/>
              <a:t>variabelen</a:t>
            </a:r>
            <a:r>
              <a:rPr lang="en-IE" dirty="0"/>
              <a:t> </a:t>
            </a:r>
            <a:r>
              <a:rPr lang="en-IE" dirty="0" err="1"/>
              <a:t>bevat</a:t>
            </a:r>
            <a:r>
              <a:rPr lang="en-IE" dirty="0"/>
              <a:t>.</a:t>
            </a:r>
          </a:p>
          <a:p>
            <a:r>
              <a:rPr lang="en-IE" dirty="0" err="1"/>
              <a:t>Dit</a:t>
            </a:r>
            <a:r>
              <a:rPr lang="en-IE" dirty="0"/>
              <a:t> type </a:t>
            </a:r>
            <a:r>
              <a:rPr lang="en-IE" dirty="0" err="1"/>
              <a:t>kan</a:t>
            </a:r>
            <a:r>
              <a:rPr lang="en-IE" dirty="0"/>
              <a:t> </a:t>
            </a:r>
            <a:r>
              <a:rPr lang="en-IE" dirty="0" err="1"/>
              <a:t>als</a:t>
            </a:r>
            <a:r>
              <a:rPr lang="en-IE" dirty="0"/>
              <a:t> </a:t>
            </a:r>
            <a:r>
              <a:rPr lang="en-IE" dirty="0" err="1"/>
              <a:t>één</a:t>
            </a:r>
            <a:r>
              <a:rPr lang="en-IE" dirty="0"/>
              <a:t> </a:t>
            </a:r>
            <a:r>
              <a:rPr lang="en-IE" dirty="0" err="1"/>
              <a:t>geheel</a:t>
            </a:r>
            <a:r>
              <a:rPr lang="en-IE" dirty="0"/>
              <a:t> (=</a:t>
            </a:r>
            <a:r>
              <a:rPr lang="en-IE" dirty="0" err="1"/>
              <a:t>struct</a:t>
            </a:r>
            <a:r>
              <a:rPr lang="en-IE" dirty="0"/>
              <a:t>) </a:t>
            </a:r>
            <a:r>
              <a:rPr lang="en-IE" dirty="0" err="1"/>
              <a:t>beschouwd</a:t>
            </a:r>
            <a:r>
              <a:rPr lang="en-IE" dirty="0"/>
              <a:t> </a:t>
            </a:r>
            <a:r>
              <a:rPr lang="en-IE" dirty="0" err="1"/>
              <a:t>worden</a:t>
            </a:r>
            <a:r>
              <a:rPr lang="en-IE" dirty="0"/>
              <a:t>.</a:t>
            </a:r>
          </a:p>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2E26D162-899F-495D-A20C-6CFF2F6CFEE8}" type="slidenum">
              <a:rPr lang="nl-NL" smtClean="0"/>
              <a:pPr>
                <a:defRPr/>
              </a:pPr>
              <a:t>135</a:t>
            </a:fld>
            <a:endParaRPr lang="nl-NL" dirty="0"/>
          </a:p>
        </p:txBody>
      </p:sp>
      <p:pic>
        <p:nvPicPr>
          <p:cNvPr id="46085" name="Picture 2"/>
          <p:cNvPicPr>
            <a:picLocks noChangeAspect="1" noChangeArrowheads="1"/>
          </p:cNvPicPr>
          <p:nvPr/>
        </p:nvPicPr>
        <p:blipFill>
          <a:blip r:embed="rId2" cstate="print"/>
          <a:srcRect/>
          <a:stretch>
            <a:fillRect/>
          </a:stretch>
        </p:blipFill>
        <p:spPr bwMode="auto">
          <a:xfrm>
            <a:off x="4252914" y="2300288"/>
            <a:ext cx="4244975" cy="2208212"/>
          </a:xfrm>
          <a:prstGeom prst="rect">
            <a:avLst/>
          </a:prstGeom>
          <a:noFill/>
          <a:ln w="9525">
            <a:noFill/>
            <a:miter lim="800000"/>
            <a:headEnd/>
            <a:tailEnd/>
          </a:ln>
        </p:spPr>
      </p:pic>
      <p:grpSp>
        <p:nvGrpSpPr>
          <p:cNvPr id="10" name="Groep 9">
            <a:extLst>
              <a:ext uri="{FF2B5EF4-FFF2-40B4-BE49-F238E27FC236}">
                <a16:creationId xmlns:a16="http://schemas.microsoft.com/office/drawing/2014/main" id="{F213D8F8-4683-4D9F-BC4E-82A770FFCBF5}"/>
              </a:ext>
            </a:extLst>
          </p:cNvPr>
          <p:cNvGrpSpPr/>
          <p:nvPr/>
        </p:nvGrpSpPr>
        <p:grpSpPr>
          <a:xfrm>
            <a:off x="10134783" y="5563190"/>
            <a:ext cx="2057217" cy="1335496"/>
            <a:chOff x="3251290" y="2050597"/>
            <a:chExt cx="5619750" cy="2495550"/>
          </a:xfrm>
        </p:grpSpPr>
        <p:grpSp>
          <p:nvGrpSpPr>
            <p:cNvPr id="15" name="Groep 14">
              <a:extLst>
                <a:ext uri="{FF2B5EF4-FFF2-40B4-BE49-F238E27FC236}">
                  <a16:creationId xmlns:a16="http://schemas.microsoft.com/office/drawing/2014/main" id="{B79F82C1-8E82-427A-B9C3-776967E1DEC6}"/>
                </a:ext>
              </a:extLst>
            </p:cNvPr>
            <p:cNvGrpSpPr/>
            <p:nvPr/>
          </p:nvGrpSpPr>
          <p:grpSpPr>
            <a:xfrm>
              <a:off x="3251290" y="2050597"/>
              <a:ext cx="5619750" cy="2495550"/>
              <a:chOff x="1762125" y="2181225"/>
              <a:chExt cx="5619750" cy="2495550"/>
            </a:xfrm>
          </p:grpSpPr>
          <p:pic>
            <p:nvPicPr>
              <p:cNvPr id="17" name="Afbeelding 16">
                <a:extLst>
                  <a:ext uri="{FF2B5EF4-FFF2-40B4-BE49-F238E27FC236}">
                    <a16:creationId xmlns:a16="http://schemas.microsoft.com/office/drawing/2014/main" id="{9CCE5127-F195-4396-B17E-AF5D82F72D00}"/>
                  </a:ext>
                </a:extLst>
              </p:cNvPr>
              <p:cNvPicPr>
                <a:picLocks noChangeAspect="1"/>
              </p:cNvPicPr>
              <p:nvPr/>
            </p:nvPicPr>
            <p:blipFill>
              <a:blip r:embed="rId3">
                <a:duotone>
                  <a:prstClr val="black"/>
                  <a:srgbClr val="00B050">
                    <a:tint val="45000"/>
                    <a:satMod val="400000"/>
                  </a:srgbClr>
                </a:duotone>
              </a:blip>
              <a:stretch>
                <a:fillRect/>
              </a:stretch>
            </p:blipFill>
            <p:spPr>
              <a:xfrm>
                <a:off x="1762125" y="2181225"/>
                <a:ext cx="5619750" cy="2495550"/>
              </a:xfrm>
              <a:prstGeom prst="rect">
                <a:avLst/>
              </a:prstGeom>
            </p:spPr>
          </p:pic>
          <p:sp>
            <p:nvSpPr>
              <p:cNvPr id="18" name="Tekstvak 17">
                <a:extLst>
                  <a:ext uri="{FF2B5EF4-FFF2-40B4-BE49-F238E27FC236}">
                    <a16:creationId xmlns:a16="http://schemas.microsoft.com/office/drawing/2014/main" id="{F0971232-E6BF-415F-B3CA-673C18DB34A8}"/>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6" name="Afbeelding 15">
              <a:extLst>
                <a:ext uri="{FF2B5EF4-FFF2-40B4-BE49-F238E27FC236}">
                  <a16:creationId xmlns:a16="http://schemas.microsoft.com/office/drawing/2014/main" id="{9000A72B-6DB0-4307-BB9A-5E51B5ED41FE}"/>
                </a:ext>
              </a:extLst>
            </p:cNvPr>
            <p:cNvPicPr>
              <a:picLocks noChangeAspect="1"/>
            </p:cNvPicPr>
            <p:nvPr/>
          </p:nvPicPr>
          <p:blipFill>
            <a:blip r:embed="rId4">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239529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el 1"/>
          <p:cNvSpPr>
            <a:spLocks noGrp="1"/>
          </p:cNvSpPr>
          <p:nvPr>
            <p:ph type="title"/>
          </p:nvPr>
        </p:nvSpPr>
        <p:spPr/>
        <p:txBody>
          <a:bodyPr/>
          <a:lstStyle/>
          <a:p>
            <a:r>
              <a:rPr lang="en-IE"/>
              <a:t>Waarden in struct benaderen</a:t>
            </a:r>
          </a:p>
        </p:txBody>
      </p:sp>
      <p:sp>
        <p:nvSpPr>
          <p:cNvPr id="48131" name="Tijdelijke aanduiding voor inhoud 2"/>
          <p:cNvSpPr>
            <a:spLocks noGrp="1"/>
          </p:cNvSpPr>
          <p:nvPr>
            <p:ph idx="1"/>
          </p:nvPr>
        </p:nvSpPr>
        <p:spPr/>
        <p:txBody>
          <a:bodyPr/>
          <a:lstStyle/>
          <a:p>
            <a:r>
              <a:rPr lang="en-IE"/>
              <a:t>Met het punt (.) kunnen we individuele members van de struct benaderen.</a:t>
            </a:r>
          </a:p>
          <a:p>
            <a:endParaRPr lang="en-IE"/>
          </a:p>
          <a:p>
            <a:r>
              <a:rPr lang="en-IE"/>
              <a:t>Bijvoorbeeld:</a:t>
            </a:r>
          </a:p>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5B9880F7-3711-4FB8-B865-C7B99B179F08}" type="slidenum">
              <a:rPr lang="nl-NL" smtClean="0"/>
              <a:pPr>
                <a:defRPr/>
              </a:pPr>
              <a:t>136</a:t>
            </a:fld>
            <a:endParaRPr lang="nl-NL" dirty="0"/>
          </a:p>
        </p:txBody>
      </p:sp>
      <p:pic>
        <p:nvPicPr>
          <p:cNvPr id="48133" name="Picture 2"/>
          <p:cNvPicPr>
            <a:picLocks noChangeAspect="1" noChangeArrowheads="1"/>
          </p:cNvPicPr>
          <p:nvPr/>
        </p:nvPicPr>
        <p:blipFill>
          <a:blip r:embed="rId2" cstate="print"/>
          <a:srcRect/>
          <a:stretch>
            <a:fillRect/>
          </a:stretch>
        </p:blipFill>
        <p:spPr bwMode="auto">
          <a:xfrm>
            <a:off x="3602038" y="2876550"/>
            <a:ext cx="4540250" cy="1663700"/>
          </a:xfrm>
          <a:prstGeom prst="rect">
            <a:avLst/>
          </a:prstGeom>
          <a:noFill/>
          <a:ln w="9525">
            <a:noFill/>
            <a:miter lim="800000"/>
            <a:headEnd/>
            <a:tailEnd/>
          </a:ln>
        </p:spPr>
      </p:pic>
      <p:pic>
        <p:nvPicPr>
          <p:cNvPr id="59395" name="Picture 3"/>
          <p:cNvPicPr>
            <a:picLocks noChangeAspect="1" noChangeArrowheads="1"/>
          </p:cNvPicPr>
          <p:nvPr/>
        </p:nvPicPr>
        <p:blipFill>
          <a:blip r:embed="rId3" cstate="print"/>
          <a:srcRect/>
          <a:stretch>
            <a:fillRect/>
          </a:stretch>
        </p:blipFill>
        <p:spPr bwMode="auto">
          <a:xfrm>
            <a:off x="3562351" y="4729164"/>
            <a:ext cx="6869113" cy="884237"/>
          </a:xfrm>
          <a:prstGeom prst="rect">
            <a:avLst/>
          </a:prstGeom>
          <a:noFill/>
          <a:ln w="9525">
            <a:noFill/>
            <a:miter lim="800000"/>
            <a:headEnd/>
            <a:tailEnd/>
          </a:ln>
        </p:spPr>
      </p:pic>
      <p:grpSp>
        <p:nvGrpSpPr>
          <p:cNvPr id="11" name="Groep 10">
            <a:extLst>
              <a:ext uri="{FF2B5EF4-FFF2-40B4-BE49-F238E27FC236}">
                <a16:creationId xmlns:a16="http://schemas.microsoft.com/office/drawing/2014/main" id="{6D548F1A-8F98-4FE8-B89D-7B923404987C}"/>
              </a:ext>
            </a:extLst>
          </p:cNvPr>
          <p:cNvGrpSpPr/>
          <p:nvPr/>
        </p:nvGrpSpPr>
        <p:grpSpPr>
          <a:xfrm>
            <a:off x="10134783" y="5563190"/>
            <a:ext cx="2057217" cy="1335496"/>
            <a:chOff x="3251290" y="2050597"/>
            <a:chExt cx="5619750" cy="2495550"/>
          </a:xfrm>
        </p:grpSpPr>
        <p:grpSp>
          <p:nvGrpSpPr>
            <p:cNvPr id="12" name="Groep 11">
              <a:extLst>
                <a:ext uri="{FF2B5EF4-FFF2-40B4-BE49-F238E27FC236}">
                  <a16:creationId xmlns:a16="http://schemas.microsoft.com/office/drawing/2014/main" id="{CDA88693-A92B-447B-8390-3715460C552E}"/>
                </a:ext>
              </a:extLst>
            </p:cNvPr>
            <p:cNvGrpSpPr/>
            <p:nvPr/>
          </p:nvGrpSpPr>
          <p:grpSpPr>
            <a:xfrm>
              <a:off x="3251290" y="2050597"/>
              <a:ext cx="5619750" cy="2495550"/>
              <a:chOff x="1762125" y="2181225"/>
              <a:chExt cx="5619750" cy="2495550"/>
            </a:xfrm>
          </p:grpSpPr>
          <p:pic>
            <p:nvPicPr>
              <p:cNvPr id="14" name="Afbeelding 13">
                <a:extLst>
                  <a:ext uri="{FF2B5EF4-FFF2-40B4-BE49-F238E27FC236}">
                    <a16:creationId xmlns:a16="http://schemas.microsoft.com/office/drawing/2014/main" id="{A0F1719F-486A-4450-B481-CFFE502BE998}"/>
                  </a:ext>
                </a:extLst>
              </p:cNvPr>
              <p:cNvPicPr>
                <a:picLocks noChangeAspect="1"/>
              </p:cNvPicPr>
              <p:nvPr/>
            </p:nvPicPr>
            <p:blipFill>
              <a:blip r:embed="rId4">
                <a:duotone>
                  <a:prstClr val="black"/>
                  <a:srgbClr val="00B050">
                    <a:tint val="45000"/>
                    <a:satMod val="400000"/>
                  </a:srgbClr>
                </a:duotone>
              </a:blip>
              <a:stretch>
                <a:fillRect/>
              </a:stretch>
            </p:blipFill>
            <p:spPr>
              <a:xfrm>
                <a:off x="1762125" y="2181225"/>
                <a:ext cx="5619750" cy="2495550"/>
              </a:xfrm>
              <a:prstGeom prst="rect">
                <a:avLst/>
              </a:prstGeom>
            </p:spPr>
          </p:pic>
          <p:sp>
            <p:nvSpPr>
              <p:cNvPr id="15" name="Tekstvak 14">
                <a:extLst>
                  <a:ext uri="{FF2B5EF4-FFF2-40B4-BE49-F238E27FC236}">
                    <a16:creationId xmlns:a16="http://schemas.microsoft.com/office/drawing/2014/main" id="{751F3F27-04CB-423E-87B7-BC360F88EDE6}"/>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3" name="Afbeelding 12">
              <a:extLst>
                <a:ext uri="{FF2B5EF4-FFF2-40B4-BE49-F238E27FC236}">
                  <a16:creationId xmlns:a16="http://schemas.microsoft.com/office/drawing/2014/main" id="{CBBFFEAB-D162-4A18-BCC4-994F982A0E9D}"/>
                </a:ext>
              </a:extLst>
            </p:cNvPr>
            <p:cNvPicPr>
              <a:picLocks noChangeAspect="1"/>
            </p:cNvPicPr>
            <p:nvPr/>
          </p:nvPicPr>
          <p:blipFill>
            <a:blip r:embed="rId5">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414408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el 1"/>
          <p:cNvSpPr>
            <a:spLocks noGrp="1"/>
          </p:cNvSpPr>
          <p:nvPr>
            <p:ph type="title"/>
          </p:nvPr>
        </p:nvSpPr>
        <p:spPr/>
        <p:txBody>
          <a:bodyPr/>
          <a:lstStyle/>
          <a:p>
            <a:r>
              <a:rPr lang="en-IE"/>
              <a:t>Gebruik struct</a:t>
            </a:r>
          </a:p>
        </p:txBody>
      </p:sp>
      <p:sp>
        <p:nvSpPr>
          <p:cNvPr id="47107"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E6DA3330-6F91-4276-AE7D-4368F4091918}" type="slidenum">
              <a:rPr lang="nl-NL" smtClean="0"/>
              <a:pPr>
                <a:defRPr/>
              </a:pPr>
              <a:t>137</a:t>
            </a:fld>
            <a:endParaRPr lang="nl-NL" dirty="0"/>
          </a:p>
        </p:txBody>
      </p:sp>
      <p:pic>
        <p:nvPicPr>
          <p:cNvPr id="47109" name="Picture 2"/>
          <p:cNvPicPr>
            <a:picLocks noChangeAspect="1" noChangeArrowheads="1"/>
          </p:cNvPicPr>
          <p:nvPr/>
        </p:nvPicPr>
        <p:blipFill>
          <a:blip r:embed="rId2" cstate="print"/>
          <a:srcRect/>
          <a:stretch>
            <a:fillRect/>
          </a:stretch>
        </p:blipFill>
        <p:spPr bwMode="auto">
          <a:xfrm>
            <a:off x="2749550" y="1154114"/>
            <a:ext cx="6654800" cy="4852987"/>
          </a:xfrm>
          <a:prstGeom prst="rect">
            <a:avLst/>
          </a:prstGeom>
          <a:noFill/>
          <a:ln w="9525">
            <a:noFill/>
            <a:miter lim="800000"/>
            <a:headEnd/>
            <a:tailEnd/>
          </a:ln>
        </p:spPr>
      </p:pic>
      <p:grpSp>
        <p:nvGrpSpPr>
          <p:cNvPr id="10" name="Groep 9">
            <a:extLst>
              <a:ext uri="{FF2B5EF4-FFF2-40B4-BE49-F238E27FC236}">
                <a16:creationId xmlns:a16="http://schemas.microsoft.com/office/drawing/2014/main" id="{7C26467B-C26C-45B0-BC18-A16734302DDE}"/>
              </a:ext>
            </a:extLst>
          </p:cNvPr>
          <p:cNvGrpSpPr/>
          <p:nvPr/>
        </p:nvGrpSpPr>
        <p:grpSpPr>
          <a:xfrm>
            <a:off x="10134783" y="5563190"/>
            <a:ext cx="2057217" cy="1335496"/>
            <a:chOff x="3251290" y="2050597"/>
            <a:chExt cx="5619750" cy="2495550"/>
          </a:xfrm>
        </p:grpSpPr>
        <p:grpSp>
          <p:nvGrpSpPr>
            <p:cNvPr id="11" name="Groep 10">
              <a:extLst>
                <a:ext uri="{FF2B5EF4-FFF2-40B4-BE49-F238E27FC236}">
                  <a16:creationId xmlns:a16="http://schemas.microsoft.com/office/drawing/2014/main" id="{D3C025E2-FAF0-4CDF-A44E-1150520054BE}"/>
                </a:ext>
              </a:extLst>
            </p:cNvPr>
            <p:cNvGrpSpPr/>
            <p:nvPr/>
          </p:nvGrpSpPr>
          <p:grpSpPr>
            <a:xfrm>
              <a:off x="3251290" y="2050597"/>
              <a:ext cx="5619750" cy="2495550"/>
              <a:chOff x="1762125" y="2181225"/>
              <a:chExt cx="5619750" cy="2495550"/>
            </a:xfrm>
          </p:grpSpPr>
          <p:pic>
            <p:nvPicPr>
              <p:cNvPr id="13" name="Afbeelding 12">
                <a:extLst>
                  <a:ext uri="{FF2B5EF4-FFF2-40B4-BE49-F238E27FC236}">
                    <a16:creationId xmlns:a16="http://schemas.microsoft.com/office/drawing/2014/main" id="{199D241B-EECB-40E0-9CC7-11FDE811FD13}"/>
                  </a:ext>
                </a:extLst>
              </p:cNvPr>
              <p:cNvPicPr>
                <a:picLocks noChangeAspect="1"/>
              </p:cNvPicPr>
              <p:nvPr/>
            </p:nvPicPr>
            <p:blipFill>
              <a:blip r:embed="rId3">
                <a:duotone>
                  <a:prstClr val="black"/>
                  <a:srgbClr val="00B050">
                    <a:tint val="45000"/>
                    <a:satMod val="400000"/>
                  </a:srgbClr>
                </a:duotone>
              </a:blip>
              <a:stretch>
                <a:fillRect/>
              </a:stretch>
            </p:blipFill>
            <p:spPr>
              <a:xfrm>
                <a:off x="1762125" y="2181225"/>
                <a:ext cx="5619750" cy="2495550"/>
              </a:xfrm>
              <a:prstGeom prst="rect">
                <a:avLst/>
              </a:prstGeom>
            </p:spPr>
          </p:pic>
          <p:sp>
            <p:nvSpPr>
              <p:cNvPr id="14" name="Tekstvak 13">
                <a:extLst>
                  <a:ext uri="{FF2B5EF4-FFF2-40B4-BE49-F238E27FC236}">
                    <a16:creationId xmlns:a16="http://schemas.microsoft.com/office/drawing/2014/main" id="{32CA7946-4769-413E-82C1-3C2C83EB0F5F}"/>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2" name="Afbeelding 11">
              <a:extLst>
                <a:ext uri="{FF2B5EF4-FFF2-40B4-BE49-F238E27FC236}">
                  <a16:creationId xmlns:a16="http://schemas.microsoft.com/office/drawing/2014/main" id="{3A868604-D8F2-4C55-A468-E8324F528BE8}"/>
                </a:ext>
              </a:extLst>
            </p:cNvPr>
            <p:cNvPicPr>
              <a:picLocks noChangeAspect="1"/>
            </p:cNvPicPr>
            <p:nvPr/>
          </p:nvPicPr>
          <p:blipFill>
            <a:blip r:embed="rId4">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11718942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a:spLocks noGrp="1"/>
          </p:cNvSpPr>
          <p:nvPr>
            <p:ph type="title"/>
          </p:nvPr>
        </p:nvSpPr>
        <p:spPr/>
        <p:txBody>
          <a:bodyPr/>
          <a:lstStyle/>
          <a:p>
            <a:r>
              <a:rPr lang="en-IE"/>
              <a:t>Beginwaarden in structures</a:t>
            </a:r>
          </a:p>
        </p:txBody>
      </p:sp>
      <p:sp>
        <p:nvSpPr>
          <p:cNvPr id="49155" name="Tijdelijke aanduiding voor inhoud 2"/>
          <p:cNvSpPr>
            <a:spLocks noGrp="1"/>
          </p:cNvSpPr>
          <p:nvPr>
            <p:ph idx="1"/>
          </p:nvPr>
        </p:nvSpPr>
        <p:spPr/>
        <p:txBody>
          <a:bodyPr/>
          <a:lstStyle/>
          <a:p>
            <a:r>
              <a:rPr lang="en-IE"/>
              <a:t>De elementen in een structure hebben geen beginwaarde bij het aanmaken van de struct (wat logisch is)</a:t>
            </a:r>
          </a:p>
          <a:p>
            <a:endParaRPr lang="en-IE"/>
          </a:p>
          <a:p>
            <a:r>
              <a:rPr lang="en-IE"/>
              <a:t>Volgende zal dus een fout genereren:</a:t>
            </a:r>
          </a:p>
        </p:txBody>
      </p:sp>
      <p:sp>
        <p:nvSpPr>
          <p:cNvPr id="4" name="Tijdelijke aanduiding voor dianummer 3"/>
          <p:cNvSpPr>
            <a:spLocks noGrp="1"/>
          </p:cNvSpPr>
          <p:nvPr>
            <p:ph type="sldNum" sz="quarter" idx="10"/>
          </p:nvPr>
        </p:nvSpPr>
        <p:spPr/>
        <p:txBody>
          <a:bodyPr/>
          <a:lstStyle/>
          <a:p>
            <a:pPr>
              <a:defRPr/>
            </a:pPr>
            <a:r>
              <a:rPr lang="nl-NL" dirty="0"/>
              <a:t>| </a:t>
            </a:r>
            <a:fld id="{DBFC799D-12A9-46CF-A405-77D9369E69BE}" type="slidenum">
              <a:rPr lang="nl-NL" smtClean="0"/>
              <a:pPr>
                <a:defRPr/>
              </a:pPr>
              <a:t>138</a:t>
            </a:fld>
            <a:endParaRPr lang="nl-NL" dirty="0"/>
          </a:p>
        </p:txBody>
      </p:sp>
      <p:pic>
        <p:nvPicPr>
          <p:cNvPr id="49157" name="Picture 2"/>
          <p:cNvPicPr>
            <a:picLocks noChangeAspect="1" noChangeArrowheads="1"/>
          </p:cNvPicPr>
          <p:nvPr/>
        </p:nvPicPr>
        <p:blipFill>
          <a:blip r:embed="rId2" cstate="print"/>
          <a:srcRect/>
          <a:stretch>
            <a:fillRect/>
          </a:stretch>
        </p:blipFill>
        <p:spPr bwMode="auto">
          <a:xfrm>
            <a:off x="2868613" y="2954339"/>
            <a:ext cx="7334250" cy="860425"/>
          </a:xfrm>
          <a:prstGeom prst="rect">
            <a:avLst/>
          </a:prstGeom>
          <a:noFill/>
          <a:ln w="9525">
            <a:noFill/>
            <a:miter lim="800000"/>
            <a:headEnd/>
            <a:tailEnd/>
          </a:ln>
        </p:spPr>
      </p:pic>
      <p:pic>
        <p:nvPicPr>
          <p:cNvPr id="60419" name="Picture 3"/>
          <p:cNvPicPr>
            <a:picLocks noChangeAspect="1" noChangeArrowheads="1"/>
          </p:cNvPicPr>
          <p:nvPr/>
        </p:nvPicPr>
        <p:blipFill>
          <a:blip r:embed="rId3" cstate="print"/>
          <a:srcRect/>
          <a:stretch>
            <a:fillRect/>
          </a:stretch>
        </p:blipFill>
        <p:spPr bwMode="auto">
          <a:xfrm>
            <a:off x="6429375" y="4460876"/>
            <a:ext cx="2800350" cy="1057275"/>
          </a:xfrm>
          <a:prstGeom prst="rect">
            <a:avLst/>
          </a:prstGeom>
          <a:noFill/>
          <a:ln w="9525">
            <a:noFill/>
            <a:miter lim="800000"/>
            <a:headEnd/>
            <a:tailEnd/>
          </a:ln>
        </p:spPr>
      </p:pic>
      <p:cxnSp>
        <p:nvCxnSpPr>
          <p:cNvPr id="49159" name="Rechte verbindingslijn met pijl 7"/>
          <p:cNvCxnSpPr>
            <a:cxnSpLocks noChangeShapeType="1"/>
          </p:cNvCxnSpPr>
          <p:nvPr/>
        </p:nvCxnSpPr>
        <p:spPr bwMode="auto">
          <a:xfrm rot="5400000" flipH="1" flipV="1">
            <a:off x="7798594" y="3972719"/>
            <a:ext cx="850900" cy="284162"/>
          </a:xfrm>
          <a:prstGeom prst="straightConnector1">
            <a:avLst/>
          </a:prstGeom>
          <a:noFill/>
          <a:ln w="9525" algn="ctr">
            <a:solidFill>
              <a:schemeClr val="tx1"/>
            </a:solidFill>
            <a:round/>
            <a:headEnd/>
            <a:tailEnd type="arrow" w="med" len="med"/>
          </a:ln>
        </p:spPr>
      </p:cxnSp>
      <p:grpSp>
        <p:nvGrpSpPr>
          <p:cNvPr id="12" name="Groep 11">
            <a:extLst>
              <a:ext uri="{FF2B5EF4-FFF2-40B4-BE49-F238E27FC236}">
                <a16:creationId xmlns:a16="http://schemas.microsoft.com/office/drawing/2014/main" id="{6E322683-5FC8-466A-A01D-F155239F7593}"/>
              </a:ext>
            </a:extLst>
          </p:cNvPr>
          <p:cNvGrpSpPr/>
          <p:nvPr/>
        </p:nvGrpSpPr>
        <p:grpSpPr>
          <a:xfrm>
            <a:off x="10134783" y="5563190"/>
            <a:ext cx="2057217" cy="1335496"/>
            <a:chOff x="3251290" y="2050597"/>
            <a:chExt cx="5619750" cy="2495550"/>
          </a:xfrm>
        </p:grpSpPr>
        <p:grpSp>
          <p:nvGrpSpPr>
            <p:cNvPr id="13" name="Groep 12">
              <a:extLst>
                <a:ext uri="{FF2B5EF4-FFF2-40B4-BE49-F238E27FC236}">
                  <a16:creationId xmlns:a16="http://schemas.microsoft.com/office/drawing/2014/main" id="{B531B363-2816-46A8-8252-28A94948AF44}"/>
                </a:ext>
              </a:extLst>
            </p:cNvPr>
            <p:cNvGrpSpPr/>
            <p:nvPr/>
          </p:nvGrpSpPr>
          <p:grpSpPr>
            <a:xfrm>
              <a:off x="3251290" y="2050597"/>
              <a:ext cx="5619750" cy="2495550"/>
              <a:chOff x="1762125" y="2181225"/>
              <a:chExt cx="5619750" cy="2495550"/>
            </a:xfrm>
          </p:grpSpPr>
          <p:pic>
            <p:nvPicPr>
              <p:cNvPr id="15" name="Afbeelding 14">
                <a:extLst>
                  <a:ext uri="{FF2B5EF4-FFF2-40B4-BE49-F238E27FC236}">
                    <a16:creationId xmlns:a16="http://schemas.microsoft.com/office/drawing/2014/main" id="{352F263D-5934-4D7B-91C5-704134F0C76B}"/>
                  </a:ext>
                </a:extLst>
              </p:cNvPr>
              <p:cNvPicPr>
                <a:picLocks noChangeAspect="1"/>
              </p:cNvPicPr>
              <p:nvPr/>
            </p:nvPicPr>
            <p:blipFill>
              <a:blip r:embed="rId4">
                <a:duotone>
                  <a:prstClr val="black"/>
                  <a:srgbClr val="00B050">
                    <a:tint val="45000"/>
                    <a:satMod val="400000"/>
                  </a:srgbClr>
                </a:duotone>
              </a:blip>
              <a:stretch>
                <a:fillRect/>
              </a:stretch>
            </p:blipFill>
            <p:spPr>
              <a:xfrm>
                <a:off x="1762125" y="2181225"/>
                <a:ext cx="5619750" cy="2495550"/>
              </a:xfrm>
              <a:prstGeom prst="rect">
                <a:avLst/>
              </a:prstGeom>
            </p:spPr>
          </p:pic>
          <p:sp>
            <p:nvSpPr>
              <p:cNvPr id="16" name="Tekstvak 15">
                <a:extLst>
                  <a:ext uri="{FF2B5EF4-FFF2-40B4-BE49-F238E27FC236}">
                    <a16:creationId xmlns:a16="http://schemas.microsoft.com/office/drawing/2014/main" id="{7768E820-0722-4DB3-9C0F-E6F16D5A62C9}"/>
                  </a:ext>
                </a:extLst>
              </p:cNvPr>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4" name="Afbeelding 13">
              <a:extLst>
                <a:ext uri="{FF2B5EF4-FFF2-40B4-BE49-F238E27FC236}">
                  <a16:creationId xmlns:a16="http://schemas.microsoft.com/office/drawing/2014/main" id="{A6F612F9-AAC0-441D-ACF8-34364D57A4F4}"/>
                </a:ext>
              </a:extLst>
            </p:cNvPr>
            <p:cNvPicPr>
              <a:picLocks noChangeAspect="1"/>
            </p:cNvPicPr>
            <p:nvPr/>
          </p:nvPicPr>
          <p:blipFill>
            <a:blip r:embed="rId5">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396734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Encryptie / </a:t>
            </a:r>
            <a:r>
              <a:rPr lang="nl-BE" dirty="0" err="1"/>
              <a:t>Decryptie</a:t>
            </a:r>
            <a:endParaRPr lang="nl-BE" dirty="0"/>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139</a:t>
            </a:fld>
            <a:endParaRPr lang="nl-NL" dirty="0"/>
          </a:p>
        </p:txBody>
      </p:sp>
      <p:pic>
        <p:nvPicPr>
          <p:cNvPr id="9218" name="Picture 2" descr="Image result for the end">
            <a:extLst>
              <a:ext uri="{FF2B5EF4-FFF2-40B4-BE49-F238E27FC236}">
                <a16:creationId xmlns:a16="http://schemas.microsoft.com/office/drawing/2014/main" id="{CA33CE6C-5445-4F72-A3DF-652A684D1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146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a:defRPr/>
            </a:pPr>
            <a:fld id="{1D82CB0F-78E9-49B8-9ECD-8AF091088372}" type="slidenum">
              <a:rPr lang="en-US" smtClean="0"/>
              <a:pPr>
                <a:defRPr/>
              </a:pPr>
              <a:t>14</a:t>
            </a:fld>
            <a:endParaRPr lang="en-US" dirty="0"/>
          </a:p>
        </p:txBody>
      </p:sp>
      <p:sp>
        <p:nvSpPr>
          <p:cNvPr id="27652" name="Rectangle 2"/>
          <p:cNvSpPr>
            <a:spLocks noGrp="1" noChangeArrowheads="1"/>
          </p:cNvSpPr>
          <p:nvPr>
            <p:ph type="title"/>
          </p:nvPr>
        </p:nvSpPr>
        <p:spPr/>
        <p:txBody>
          <a:bodyPr/>
          <a:lstStyle/>
          <a:p>
            <a:pPr eaLnBrk="1" hangingPunct="1"/>
            <a:r>
              <a:rPr lang="en-US"/>
              <a:t>Understanding the </a:t>
            </a:r>
            <a:r>
              <a:rPr lang="en-US">
                <a:latin typeface="Courier New" pitchFamily="1" charset="0"/>
              </a:rPr>
              <a:t>this</a:t>
            </a:r>
            <a:r>
              <a:rPr lang="en-US"/>
              <a:t> Reference</a:t>
            </a:r>
          </a:p>
        </p:txBody>
      </p:sp>
      <p:sp>
        <p:nvSpPr>
          <p:cNvPr id="27653" name="Rectangle 3"/>
          <p:cNvSpPr>
            <a:spLocks noGrp="1" noChangeArrowheads="1"/>
          </p:cNvSpPr>
          <p:nvPr>
            <p:ph type="body" idx="1"/>
          </p:nvPr>
        </p:nvSpPr>
        <p:spPr>
          <a:xfrm>
            <a:off x="1981200" y="1676400"/>
            <a:ext cx="8305800" cy="4572000"/>
          </a:xfrm>
        </p:spPr>
        <p:txBody>
          <a:bodyPr/>
          <a:lstStyle/>
          <a:p>
            <a:pPr eaLnBrk="1" hangingPunct="1">
              <a:spcBef>
                <a:spcPct val="0"/>
              </a:spcBef>
            </a:pPr>
            <a:r>
              <a:rPr lang="en-US"/>
              <a:t>You might eventually create thousands of objects from a class</a:t>
            </a:r>
          </a:p>
          <a:p>
            <a:pPr lvl="1" eaLnBrk="1" hangingPunct="1"/>
            <a:r>
              <a:rPr lang="en-US"/>
              <a:t>Each object does not need to store its own copy of each property and method</a:t>
            </a:r>
          </a:p>
          <a:p>
            <a:pPr eaLnBrk="1" hangingPunct="1">
              <a:spcBef>
                <a:spcPct val="0"/>
              </a:spcBef>
            </a:pPr>
            <a:r>
              <a:rPr lang="en-US" b="1">
                <a:latin typeface="Courier New" pitchFamily="1" charset="0"/>
              </a:rPr>
              <a:t>this</a:t>
            </a:r>
            <a:r>
              <a:rPr lang="en-US" b="1"/>
              <a:t> reference</a:t>
            </a:r>
          </a:p>
          <a:p>
            <a:pPr lvl="1" eaLnBrk="1" hangingPunct="1">
              <a:spcBef>
                <a:spcPct val="0"/>
              </a:spcBef>
            </a:pPr>
            <a:r>
              <a:rPr lang="en-US"/>
              <a:t>Implicitly passed reference</a:t>
            </a:r>
          </a:p>
          <a:p>
            <a:pPr eaLnBrk="1" hangingPunct="1"/>
            <a:r>
              <a:rPr lang="en-US"/>
              <a:t>When you call a method, you automatically pass the </a:t>
            </a:r>
            <a:r>
              <a:rPr lang="en-US">
                <a:latin typeface="Courier New" pitchFamily="1" charset="0"/>
              </a:rPr>
              <a:t>this</a:t>
            </a:r>
            <a:r>
              <a:rPr lang="en-US"/>
              <a:t> reference to the method</a:t>
            </a:r>
          </a:p>
          <a:p>
            <a:pPr lvl="1" eaLnBrk="1" hangingPunct="1"/>
            <a:r>
              <a:rPr lang="en-US"/>
              <a:t>Tells the method which instance of the class to use</a:t>
            </a:r>
          </a:p>
        </p:txBody>
      </p:sp>
      <p:grpSp>
        <p:nvGrpSpPr>
          <p:cNvPr id="6" name="Groep 5"/>
          <p:cNvGrpSpPr/>
          <p:nvPr/>
        </p:nvGrpSpPr>
        <p:grpSpPr>
          <a:xfrm>
            <a:off x="8610782" y="1"/>
            <a:ext cx="2057218" cy="1320457"/>
            <a:chOff x="1762125" y="2181225"/>
            <a:chExt cx="5619750" cy="2495550"/>
          </a:xfrm>
        </p:grpSpPr>
        <p:pic>
          <p:nvPicPr>
            <p:cNvPr id="7" name="Afbeelding 6"/>
            <p:cNvPicPr>
              <a:picLocks noChangeAspect="1"/>
            </p:cNvPicPr>
            <p:nvPr/>
          </p:nvPicPr>
          <p:blipFill>
            <a:blip r:embed="rId3">
              <a:duotone>
                <a:prstClr val="black"/>
                <a:srgbClr val="0099FF">
                  <a:tint val="45000"/>
                  <a:satMod val="400000"/>
                </a:srgbClr>
              </a:duotone>
            </a:blip>
            <a:stretch>
              <a:fillRect/>
            </a:stretch>
          </p:blipFill>
          <p:spPr>
            <a:xfrm>
              <a:off x="1762125" y="2181225"/>
              <a:ext cx="5619750" cy="2495550"/>
            </a:xfrm>
            <a:prstGeom prst="rect">
              <a:avLst/>
            </a:prstGeom>
          </p:spPr>
        </p:pic>
        <p:pic>
          <p:nvPicPr>
            <p:cNvPr id="8" name="Afbeelding 7"/>
            <p:cNvPicPr>
              <a:picLocks noChangeAspect="1"/>
            </p:cNvPicPr>
            <p:nvPr/>
          </p:nvPicPr>
          <p:blipFill>
            <a:blip r:embed="rId4">
              <a:duotone>
                <a:prstClr val="black"/>
                <a:srgbClr val="0099FF">
                  <a:tint val="45000"/>
                  <a:satMod val="400000"/>
                </a:srgbClr>
              </a:duotone>
            </a:blip>
            <a:stretch>
              <a:fillRect/>
            </a:stretch>
          </p:blipFill>
          <p:spPr>
            <a:xfrm>
              <a:off x="4032069" y="2292531"/>
              <a:ext cx="3262314" cy="2272937"/>
            </a:xfrm>
            <a:prstGeom prst="rect">
              <a:avLst/>
            </a:prstGeom>
          </p:spPr>
        </p:pic>
        <p:sp>
          <p:nvSpPr>
            <p:cNvPr id="9" name="Tekstvak 8"/>
            <p:cNvSpPr txBox="1"/>
            <p:nvPr/>
          </p:nvSpPr>
          <p:spPr>
            <a:xfrm>
              <a:off x="2253327" y="3055108"/>
              <a:ext cx="2384764" cy="988841"/>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PI</a:t>
              </a:r>
            </a:p>
          </p:txBody>
        </p:sp>
      </p:grpSp>
    </p:spTree>
    <p:extLst>
      <p:ext uri="{BB962C8B-B14F-4D97-AF65-F5344CB8AC3E}">
        <p14:creationId xmlns:p14="http://schemas.microsoft.com/office/powerpoint/2010/main" val="6269529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Bubblesort</a:t>
            </a:r>
            <a:endParaRPr lang="nl-BE" dirty="0"/>
          </a:p>
        </p:txBody>
      </p:sp>
      <p:sp>
        <p:nvSpPr>
          <p:cNvPr id="3" name="Tijdelijke aanduiding voor inhoud 2"/>
          <p:cNvSpPr>
            <a:spLocks noGrp="1"/>
          </p:cNvSpPr>
          <p:nvPr>
            <p:ph idx="1"/>
          </p:nvPr>
        </p:nvSpPr>
        <p:spPr>
          <a:xfrm>
            <a:off x="2246314" y="1328738"/>
            <a:ext cx="5242109" cy="4902200"/>
          </a:xfrm>
        </p:spPr>
        <p:txBody>
          <a:bodyPr/>
          <a:lstStyle/>
          <a:p>
            <a:r>
              <a:rPr lang="en-US" dirty="0"/>
              <a:t>The bubble sort works by comparing each item in the list with the item next to it, and swapping them if required. </a:t>
            </a:r>
          </a:p>
          <a:p>
            <a:r>
              <a:rPr lang="en-US" dirty="0"/>
              <a:t>The algorithm repeats this process until it makes a pass all the way through the list without swapping any items. </a:t>
            </a:r>
          </a:p>
          <a:p>
            <a:endParaRPr lang="en-US" dirty="0"/>
          </a:p>
          <a:p>
            <a:r>
              <a:rPr lang="en-US" dirty="0"/>
              <a:t>This causes larger values to "bubble" to the end of the list while smaller values "sink" towards the beginning of the list.</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140</a:t>
            </a:fld>
            <a:endParaRPr lang="nl-NL" dirty="0"/>
          </a:p>
        </p:txBody>
      </p:sp>
      <p:sp>
        <p:nvSpPr>
          <p:cNvPr id="5" name="Tekstvak 4"/>
          <p:cNvSpPr txBox="1"/>
          <p:nvPr/>
        </p:nvSpPr>
        <p:spPr>
          <a:xfrm>
            <a:off x="2193852" y="4380614"/>
            <a:ext cx="1584251" cy="369332"/>
          </a:xfrm>
          <a:prstGeom prst="rect">
            <a:avLst/>
          </a:prstGeom>
          <a:noFill/>
        </p:spPr>
        <p:txBody>
          <a:bodyPr wrap="square" rtlCol="0">
            <a:spAutoFit/>
          </a:bodyPr>
          <a:lstStyle/>
          <a:p>
            <a:endParaRPr lang="nl-BE"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422" y="1010093"/>
            <a:ext cx="310515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4990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Insert</a:t>
            </a:r>
            <a:r>
              <a:rPr lang="nl-BE" dirty="0"/>
              <a:t> </a:t>
            </a:r>
            <a:r>
              <a:rPr lang="nl-BE" dirty="0" err="1"/>
              <a:t>Sort</a:t>
            </a:r>
            <a:r>
              <a:rPr lang="nl-BE" dirty="0"/>
              <a:t> </a:t>
            </a:r>
            <a:r>
              <a:rPr lang="nl-BE" dirty="0" err="1"/>
              <a:t>algorithm</a:t>
            </a:r>
            <a:endParaRPr lang="nl-BE" dirty="0"/>
          </a:p>
        </p:txBody>
      </p:sp>
      <p:sp>
        <p:nvSpPr>
          <p:cNvPr id="3" name="Tijdelijke aanduiding voor inhoud 2"/>
          <p:cNvSpPr>
            <a:spLocks noGrp="1"/>
          </p:cNvSpPr>
          <p:nvPr>
            <p:ph idx="1"/>
          </p:nvPr>
        </p:nvSpPr>
        <p:spPr/>
        <p:txBody>
          <a:bodyPr/>
          <a:lstStyle/>
          <a:p>
            <a:r>
              <a:rPr lang="nl-BE" dirty="0">
                <a:hlinkClick r:id="rId2"/>
              </a:rPr>
              <a:t>http://www.publicjoe.f9.co.uk/csharp/sort03.html</a:t>
            </a:r>
            <a:r>
              <a:rPr lang="nl-BE" dirty="0"/>
              <a:t> </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141</a:t>
            </a:fld>
            <a:endParaRPr lang="nl-NL" dirty="0"/>
          </a:p>
        </p:txBody>
      </p:sp>
    </p:spTree>
    <p:extLst>
      <p:ext uri="{BB962C8B-B14F-4D97-AF65-F5344CB8AC3E}">
        <p14:creationId xmlns:p14="http://schemas.microsoft.com/office/powerpoint/2010/main" val="32984183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err="1"/>
              <a:t>String</a:t>
            </a:r>
            <a:r>
              <a:rPr lang="nl-BE" dirty="0"/>
              <a:t> en </a:t>
            </a:r>
            <a:r>
              <a:rPr lang="nl-BE" dirty="0" err="1"/>
              <a:t>chars</a:t>
            </a:r>
            <a:endParaRPr lang="nl-BE" dirty="0"/>
          </a:p>
        </p:txBody>
      </p:sp>
      <p:sp>
        <p:nvSpPr>
          <p:cNvPr id="149507" name="Tijdelijke aanduiding voor tekst 2"/>
          <p:cNvSpPr>
            <a:spLocks noGrp="1"/>
          </p:cNvSpPr>
          <p:nvPr>
            <p:ph type="body" idx="1"/>
          </p:nvPr>
        </p:nvSpPr>
        <p:spPr/>
        <p:txBody>
          <a:bodyPr/>
          <a:lstStyle/>
          <a:p>
            <a:endParaRPr lang="nl-BE" dirty="0"/>
          </a:p>
        </p:txBody>
      </p:sp>
      <p:sp>
        <p:nvSpPr>
          <p:cNvPr id="19460" name="Tijdelijke aanduiding voor dianummer 3"/>
          <p:cNvSpPr>
            <a:spLocks noGrp="1"/>
          </p:cNvSpPr>
          <p:nvPr>
            <p:ph type="sldNum" sz="quarter" idx="10"/>
          </p:nvPr>
        </p:nvSpPr>
        <p:spPr/>
        <p:txBody>
          <a:bodyPr/>
          <a:lstStyle/>
          <a:p>
            <a:pPr>
              <a:defRPr/>
            </a:pPr>
            <a:r>
              <a:rPr lang="nl-NL" dirty="0"/>
              <a:t>| </a:t>
            </a:r>
            <a:fld id="{3EE0FDFE-66BA-4B23-A2FE-B4A14666A091}" type="slidenum">
              <a:rPr lang="nl-NL" smtClean="0"/>
              <a:pPr>
                <a:defRPr/>
              </a:pPr>
              <a:t>142</a:t>
            </a:fld>
            <a:endParaRPr lang="nl-NL" dirty="0"/>
          </a:p>
        </p:txBody>
      </p:sp>
      <p:sp>
        <p:nvSpPr>
          <p:cNvPr id="14950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eaLnBrk="0" hangingPunct="0"/>
            <a:r>
              <a:rPr lang="nl-BE" sz="1400"/>
              <a:t>p.75</a:t>
            </a:r>
          </a:p>
        </p:txBody>
      </p:sp>
    </p:spTree>
    <p:extLst>
      <p:ext uri="{BB962C8B-B14F-4D97-AF65-F5344CB8AC3E}">
        <p14:creationId xmlns:p14="http://schemas.microsoft.com/office/powerpoint/2010/main" val="6548407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Strings </a:t>
            </a:r>
            <a:r>
              <a:rPr lang="en-IE" dirty="0" err="1"/>
              <a:t>vergelijken</a:t>
            </a:r>
            <a:endParaRPr lang="en-IE" dirty="0"/>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143</a:t>
            </a:fld>
            <a:endParaRPr lang="nl-NL" dirty="0"/>
          </a:p>
        </p:txBody>
      </p:sp>
      <p:pic>
        <p:nvPicPr>
          <p:cNvPr id="95234" name="Picture 2"/>
          <p:cNvPicPr>
            <a:picLocks noChangeAspect="1" noChangeArrowheads="1"/>
          </p:cNvPicPr>
          <p:nvPr/>
        </p:nvPicPr>
        <p:blipFill>
          <a:blip r:embed="rId2" cstate="print"/>
          <a:srcRect/>
          <a:stretch>
            <a:fillRect/>
          </a:stretch>
        </p:blipFill>
        <p:spPr bwMode="auto">
          <a:xfrm>
            <a:off x="3867421" y="1825657"/>
            <a:ext cx="3629025" cy="981075"/>
          </a:xfrm>
          <a:prstGeom prst="rect">
            <a:avLst/>
          </a:prstGeom>
          <a:noFill/>
          <a:ln w="9525">
            <a:noFill/>
            <a:miter lim="800000"/>
            <a:headEnd/>
            <a:tailEnd/>
          </a:ln>
        </p:spPr>
      </p:pic>
      <p:pic>
        <p:nvPicPr>
          <p:cNvPr id="95235" name="Picture 3"/>
          <p:cNvPicPr>
            <a:picLocks noChangeAspect="1" noChangeArrowheads="1"/>
          </p:cNvPicPr>
          <p:nvPr/>
        </p:nvPicPr>
        <p:blipFill>
          <a:blip r:embed="rId3" cstate="print"/>
          <a:srcRect/>
          <a:stretch>
            <a:fillRect/>
          </a:stretch>
        </p:blipFill>
        <p:spPr bwMode="auto">
          <a:xfrm>
            <a:off x="3940386" y="4402347"/>
            <a:ext cx="4276725" cy="762000"/>
          </a:xfrm>
          <a:prstGeom prst="rect">
            <a:avLst/>
          </a:prstGeom>
          <a:noFill/>
          <a:ln w="9525">
            <a:noFill/>
            <a:miter lim="800000"/>
            <a:headEnd/>
            <a:tailEnd/>
          </a:ln>
        </p:spPr>
      </p:pic>
      <p:sp>
        <p:nvSpPr>
          <p:cNvPr id="7" name="Gelijk 6"/>
          <p:cNvSpPr/>
          <p:nvPr/>
        </p:nvSpPr>
        <p:spPr bwMode="auto">
          <a:xfrm rot="5400000">
            <a:off x="4638137" y="2855345"/>
            <a:ext cx="1708030" cy="1130061"/>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IE"/>
          </a:p>
        </p:txBody>
      </p:sp>
    </p:spTree>
    <p:extLst>
      <p:ext uri="{BB962C8B-B14F-4D97-AF65-F5344CB8AC3E}">
        <p14:creationId xmlns:p14="http://schemas.microsoft.com/office/powerpoint/2010/main" val="18519430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String </a:t>
            </a:r>
            <a:r>
              <a:rPr lang="en-IE" dirty="0" err="1"/>
              <a:t>editeren</a:t>
            </a:r>
            <a:endParaRPr lang="en-IE" dirty="0"/>
          </a:p>
        </p:txBody>
      </p:sp>
      <p:sp>
        <p:nvSpPr>
          <p:cNvPr id="3" name="Tijdelijke aanduiding voor inhoud 2"/>
          <p:cNvSpPr>
            <a:spLocks noGrp="1"/>
          </p:cNvSpPr>
          <p:nvPr>
            <p:ph idx="1"/>
          </p:nvPr>
        </p:nvSpPr>
        <p:spPr/>
        <p:txBody>
          <a:bodyPr/>
          <a:lstStyle/>
          <a:p>
            <a:r>
              <a:rPr lang="en-IE" dirty="0" err="1"/>
              <a:t>Enkelvoudig</a:t>
            </a:r>
            <a:r>
              <a:rPr lang="en-IE" dirty="0"/>
              <a:t> </a:t>
            </a:r>
            <a:r>
              <a:rPr lang="en-IE" dirty="0" err="1"/>
              <a:t>karakter</a:t>
            </a:r>
            <a:r>
              <a:rPr lang="en-IE" dirty="0"/>
              <a:t> </a:t>
            </a:r>
            <a:r>
              <a:rPr lang="en-IE" dirty="0" err="1"/>
              <a:t>uitlezen</a:t>
            </a:r>
            <a:r>
              <a:rPr lang="en-IE" dirty="0"/>
              <a:t>:</a:t>
            </a:r>
          </a:p>
          <a:p>
            <a:endParaRPr lang="en-IE" dirty="0"/>
          </a:p>
          <a:p>
            <a:r>
              <a:rPr lang="en-IE" dirty="0" err="1"/>
              <a:t>Enkelvoudig</a:t>
            </a:r>
            <a:r>
              <a:rPr lang="en-IE" dirty="0"/>
              <a:t> </a:t>
            </a:r>
            <a:r>
              <a:rPr lang="en-IE" dirty="0" err="1"/>
              <a:t>karakter</a:t>
            </a:r>
            <a:r>
              <a:rPr lang="en-IE" dirty="0"/>
              <a:t> </a:t>
            </a:r>
            <a:r>
              <a:rPr lang="en-IE" dirty="0" err="1"/>
              <a:t>aanpassen</a:t>
            </a:r>
            <a:r>
              <a:rPr lang="en-IE" dirty="0"/>
              <a:t>:</a:t>
            </a:r>
          </a:p>
          <a:p>
            <a:endParaRPr lang="en-IE" dirty="0"/>
          </a:p>
          <a:p>
            <a:r>
              <a:rPr lang="en-IE" dirty="0"/>
              <a:t>Substring </a:t>
            </a:r>
            <a:r>
              <a:rPr lang="en-IE" dirty="0" err="1"/>
              <a:t>uit</a:t>
            </a:r>
            <a:r>
              <a:rPr lang="en-IE" dirty="0"/>
              <a:t> string </a:t>
            </a:r>
            <a:r>
              <a:rPr lang="en-IE" dirty="0" err="1"/>
              <a:t>halen</a:t>
            </a:r>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144</a:t>
            </a:fld>
            <a:endParaRPr lang="nl-NL" dirty="0"/>
          </a:p>
        </p:txBody>
      </p:sp>
      <p:pic>
        <p:nvPicPr>
          <p:cNvPr id="96258" name="Picture 2"/>
          <p:cNvPicPr>
            <a:picLocks noChangeAspect="1" noChangeArrowheads="1"/>
          </p:cNvPicPr>
          <p:nvPr/>
        </p:nvPicPr>
        <p:blipFill>
          <a:blip r:embed="rId2" cstate="print"/>
          <a:srcRect/>
          <a:stretch>
            <a:fillRect/>
          </a:stretch>
        </p:blipFill>
        <p:spPr bwMode="auto">
          <a:xfrm>
            <a:off x="5109714" y="1667326"/>
            <a:ext cx="2438400" cy="314325"/>
          </a:xfrm>
          <a:prstGeom prst="rect">
            <a:avLst/>
          </a:prstGeom>
          <a:noFill/>
          <a:ln w="9525">
            <a:noFill/>
            <a:miter lim="800000"/>
            <a:headEnd/>
            <a:tailEnd/>
          </a:ln>
        </p:spPr>
      </p:pic>
      <p:pic>
        <p:nvPicPr>
          <p:cNvPr id="96259" name="Picture 3"/>
          <p:cNvPicPr>
            <a:picLocks noChangeAspect="1" noChangeArrowheads="1"/>
          </p:cNvPicPr>
          <p:nvPr/>
        </p:nvPicPr>
        <p:blipFill>
          <a:blip r:embed="rId3" cstate="print"/>
          <a:srcRect/>
          <a:stretch>
            <a:fillRect/>
          </a:stretch>
        </p:blipFill>
        <p:spPr bwMode="auto">
          <a:xfrm>
            <a:off x="5441921" y="2415756"/>
            <a:ext cx="1704975" cy="266700"/>
          </a:xfrm>
          <a:prstGeom prst="rect">
            <a:avLst/>
          </a:prstGeom>
          <a:noFill/>
          <a:ln w="9525">
            <a:noFill/>
            <a:miter lim="800000"/>
            <a:headEnd/>
            <a:tailEnd/>
          </a:ln>
        </p:spPr>
      </p:pic>
      <p:pic>
        <p:nvPicPr>
          <p:cNvPr id="96260" name="Picture 4"/>
          <p:cNvPicPr>
            <a:picLocks noChangeAspect="1" noChangeArrowheads="1"/>
          </p:cNvPicPr>
          <p:nvPr/>
        </p:nvPicPr>
        <p:blipFill>
          <a:blip r:embed="rId4" cstate="print"/>
          <a:srcRect/>
          <a:stretch>
            <a:fillRect/>
          </a:stretch>
        </p:blipFill>
        <p:spPr bwMode="auto">
          <a:xfrm>
            <a:off x="5010150" y="3205164"/>
            <a:ext cx="2171700" cy="447675"/>
          </a:xfrm>
          <a:prstGeom prst="rect">
            <a:avLst/>
          </a:prstGeom>
          <a:noFill/>
          <a:ln w="9525">
            <a:noFill/>
            <a:miter lim="800000"/>
            <a:headEnd/>
            <a:tailEnd/>
          </a:ln>
        </p:spPr>
      </p:pic>
      <p:sp>
        <p:nvSpPr>
          <p:cNvPr id="8" name="Tekstvak 7"/>
          <p:cNvSpPr txBox="1"/>
          <p:nvPr/>
        </p:nvSpPr>
        <p:spPr>
          <a:xfrm>
            <a:off x="5121215" y="3890513"/>
            <a:ext cx="2569934" cy="923330"/>
          </a:xfrm>
          <a:prstGeom prst="rect">
            <a:avLst/>
          </a:prstGeom>
          <a:noFill/>
        </p:spPr>
        <p:txBody>
          <a:bodyPr wrap="none" rtlCol="0">
            <a:spAutoFit/>
          </a:bodyPr>
          <a:lstStyle/>
          <a:p>
            <a:r>
              <a:rPr lang="en-IE" dirty="0" err="1"/>
              <a:t>Startpositie</a:t>
            </a:r>
            <a:r>
              <a:rPr lang="en-IE" dirty="0"/>
              <a:t>, </a:t>
            </a:r>
            <a:r>
              <a:rPr lang="en-IE" dirty="0" err="1"/>
              <a:t>eindpositie</a:t>
            </a:r>
            <a:endParaRPr lang="en-IE" dirty="0"/>
          </a:p>
          <a:p>
            <a:endParaRPr lang="en-IE" dirty="0"/>
          </a:p>
          <a:p>
            <a:r>
              <a:rPr lang="en-IE" dirty="0"/>
              <a:t>S1 </a:t>
            </a:r>
            <a:r>
              <a:rPr lang="en-IE" dirty="0" err="1"/>
              <a:t>bevat</a:t>
            </a:r>
            <a:r>
              <a:rPr lang="en-IE" dirty="0"/>
              <a:t> </a:t>
            </a:r>
            <a:r>
              <a:rPr lang="en-IE" dirty="0" err="1"/>
              <a:t>nadien</a:t>
            </a:r>
            <a:r>
              <a:rPr lang="en-IE" dirty="0"/>
              <a:t> “ob”</a:t>
            </a:r>
          </a:p>
        </p:txBody>
      </p:sp>
      <p:cxnSp>
        <p:nvCxnSpPr>
          <p:cNvPr id="10" name="Rechte verbindingslijn met pijl 9"/>
          <p:cNvCxnSpPr/>
          <p:nvPr/>
        </p:nvCxnSpPr>
        <p:spPr bwMode="auto">
          <a:xfrm flipV="1">
            <a:off x="6104626" y="3657601"/>
            <a:ext cx="569344" cy="2674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Rechte verbindingslijn met pijl 11"/>
          <p:cNvCxnSpPr/>
          <p:nvPr/>
        </p:nvCxnSpPr>
        <p:spPr bwMode="auto">
          <a:xfrm rot="5400000" flipH="1" flipV="1">
            <a:off x="6807681" y="3791310"/>
            <a:ext cx="276045" cy="862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4711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2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2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Lengte</a:t>
            </a:r>
            <a:r>
              <a:rPr lang="en-IE" dirty="0"/>
              <a:t>, </a:t>
            </a:r>
            <a:r>
              <a:rPr lang="en-IE" dirty="0" err="1"/>
              <a:t>hoofdletters</a:t>
            </a:r>
            <a:r>
              <a:rPr lang="en-IE" dirty="0"/>
              <a:t> en </a:t>
            </a:r>
            <a:r>
              <a:rPr lang="en-IE" dirty="0" err="1"/>
              <a:t>trimmen</a:t>
            </a:r>
            <a:endParaRPr lang="en-IE" dirty="0"/>
          </a:p>
        </p:txBody>
      </p:sp>
      <p:sp>
        <p:nvSpPr>
          <p:cNvPr id="3" name="Tijdelijke aanduiding voor inhoud 2"/>
          <p:cNvSpPr>
            <a:spLocks noGrp="1"/>
          </p:cNvSpPr>
          <p:nvPr>
            <p:ph idx="1"/>
          </p:nvPr>
        </p:nvSpPr>
        <p:spPr/>
        <p:txBody>
          <a:bodyPr/>
          <a:lstStyle/>
          <a:p>
            <a:r>
              <a:rPr lang="en-IE" dirty="0"/>
              <a:t>String </a:t>
            </a:r>
            <a:r>
              <a:rPr lang="en-IE" dirty="0" err="1"/>
              <a:t>lengte</a:t>
            </a:r>
            <a:r>
              <a:rPr lang="en-IE" dirty="0"/>
              <a:t>:</a:t>
            </a:r>
          </a:p>
          <a:p>
            <a:endParaRPr lang="en-IE" dirty="0"/>
          </a:p>
          <a:p>
            <a:r>
              <a:rPr lang="en-IE" dirty="0"/>
              <a:t>String </a:t>
            </a:r>
            <a:r>
              <a:rPr lang="en-IE" dirty="0" err="1"/>
              <a:t>naar</a:t>
            </a:r>
            <a:r>
              <a:rPr lang="en-IE" dirty="0"/>
              <a:t> </a:t>
            </a:r>
            <a:r>
              <a:rPr lang="en-IE" dirty="0" err="1"/>
              <a:t>hoofdletters</a:t>
            </a:r>
            <a:r>
              <a:rPr lang="en-IE" dirty="0"/>
              <a:t> </a:t>
            </a:r>
            <a:r>
              <a:rPr lang="en-IE" dirty="0" err="1"/>
              <a:t>omzetten</a:t>
            </a:r>
            <a:r>
              <a:rPr lang="en-IE" dirty="0"/>
              <a:t>:</a:t>
            </a:r>
          </a:p>
          <a:p>
            <a:endParaRPr lang="en-IE" dirty="0"/>
          </a:p>
          <a:p>
            <a:r>
              <a:rPr lang="en-IE" dirty="0" err="1"/>
              <a:t>Spaties</a:t>
            </a:r>
            <a:r>
              <a:rPr lang="en-IE" dirty="0"/>
              <a:t> </a:t>
            </a:r>
            <a:r>
              <a:rPr lang="en-IE" dirty="0" err="1"/>
              <a:t>aan</a:t>
            </a:r>
            <a:r>
              <a:rPr lang="en-IE" dirty="0"/>
              <a:t> begin en </a:t>
            </a:r>
            <a:r>
              <a:rPr lang="en-IE" dirty="0" err="1"/>
              <a:t>einde</a:t>
            </a:r>
            <a:r>
              <a:rPr lang="en-IE" dirty="0"/>
              <a:t> van string </a:t>
            </a:r>
            <a:r>
              <a:rPr lang="en-IE" dirty="0" err="1"/>
              <a:t>wegdoen</a:t>
            </a:r>
            <a:r>
              <a:rPr lang="en-IE" dirty="0"/>
              <a:t> (=trimming)</a:t>
            </a:r>
          </a:p>
          <a:p>
            <a:endParaRPr lang="en-IE" dirty="0"/>
          </a:p>
          <a:p>
            <a:endParaRPr lang="en-IE" dirty="0"/>
          </a:p>
          <a:p>
            <a:pPr lvl="1"/>
            <a:r>
              <a:rPr lang="en-IE" dirty="0" err="1"/>
              <a:t>TrimEnd</a:t>
            </a:r>
            <a:r>
              <a:rPr lang="en-IE" dirty="0"/>
              <a:t>(): </a:t>
            </a:r>
            <a:r>
              <a:rPr lang="en-IE" dirty="0" err="1"/>
              <a:t>enkel</a:t>
            </a:r>
            <a:r>
              <a:rPr lang="en-IE" dirty="0"/>
              <a:t> </a:t>
            </a:r>
            <a:r>
              <a:rPr lang="en-IE" dirty="0" err="1"/>
              <a:t>spaties</a:t>
            </a:r>
            <a:r>
              <a:rPr lang="en-IE" dirty="0"/>
              <a:t> op </a:t>
            </a:r>
            <a:r>
              <a:rPr lang="en-IE" dirty="0" err="1"/>
              <a:t>einde</a:t>
            </a:r>
            <a:endParaRPr lang="en-IE" dirty="0"/>
          </a:p>
          <a:p>
            <a:pPr lvl="1"/>
            <a:r>
              <a:rPr lang="en-IE" dirty="0" err="1"/>
              <a:t>TrimStart</a:t>
            </a:r>
            <a:r>
              <a:rPr lang="en-IE" dirty="0"/>
              <a:t>(): </a:t>
            </a:r>
            <a:r>
              <a:rPr lang="en-IE" dirty="0" err="1"/>
              <a:t>enkel</a:t>
            </a:r>
            <a:r>
              <a:rPr lang="en-IE" dirty="0"/>
              <a:t> </a:t>
            </a:r>
            <a:r>
              <a:rPr lang="en-IE" dirty="0" err="1"/>
              <a:t>spaties</a:t>
            </a:r>
            <a:r>
              <a:rPr lang="en-IE" dirty="0"/>
              <a:t> op begin</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145</a:t>
            </a:fld>
            <a:endParaRPr lang="nl-NL" dirty="0"/>
          </a:p>
        </p:txBody>
      </p:sp>
      <p:pic>
        <p:nvPicPr>
          <p:cNvPr id="97282" name="Picture 2"/>
          <p:cNvPicPr>
            <a:picLocks noChangeAspect="1" noChangeArrowheads="1"/>
          </p:cNvPicPr>
          <p:nvPr/>
        </p:nvPicPr>
        <p:blipFill>
          <a:blip r:embed="rId2" cstate="print"/>
          <a:srcRect/>
          <a:stretch>
            <a:fillRect/>
          </a:stretch>
        </p:blipFill>
        <p:spPr bwMode="auto">
          <a:xfrm>
            <a:off x="3594610" y="1642613"/>
            <a:ext cx="4657725" cy="381000"/>
          </a:xfrm>
          <a:prstGeom prst="rect">
            <a:avLst/>
          </a:prstGeom>
          <a:noFill/>
          <a:ln w="9525">
            <a:noFill/>
            <a:miter lim="800000"/>
            <a:headEnd/>
            <a:tailEnd/>
          </a:ln>
        </p:spPr>
      </p:pic>
      <p:pic>
        <p:nvPicPr>
          <p:cNvPr id="97283" name="Picture 3"/>
          <p:cNvPicPr>
            <a:picLocks noChangeAspect="1" noChangeArrowheads="1"/>
          </p:cNvPicPr>
          <p:nvPr/>
        </p:nvPicPr>
        <p:blipFill>
          <a:blip r:embed="rId3" cstate="print"/>
          <a:srcRect/>
          <a:stretch>
            <a:fillRect/>
          </a:stretch>
        </p:blipFill>
        <p:spPr bwMode="auto">
          <a:xfrm>
            <a:off x="3631541" y="2323201"/>
            <a:ext cx="1771650" cy="400050"/>
          </a:xfrm>
          <a:prstGeom prst="rect">
            <a:avLst/>
          </a:prstGeom>
          <a:noFill/>
          <a:ln w="9525">
            <a:noFill/>
            <a:miter lim="800000"/>
            <a:headEnd/>
            <a:tailEnd/>
          </a:ln>
        </p:spPr>
      </p:pic>
      <p:pic>
        <p:nvPicPr>
          <p:cNvPr id="97284" name="Picture 4"/>
          <p:cNvPicPr>
            <a:picLocks noChangeAspect="1" noChangeArrowheads="1"/>
          </p:cNvPicPr>
          <p:nvPr/>
        </p:nvPicPr>
        <p:blipFill>
          <a:blip r:embed="rId4" cstate="print"/>
          <a:srcRect/>
          <a:stretch>
            <a:fillRect/>
          </a:stretch>
        </p:blipFill>
        <p:spPr bwMode="auto">
          <a:xfrm>
            <a:off x="3726523" y="3228707"/>
            <a:ext cx="1495425" cy="314325"/>
          </a:xfrm>
          <a:prstGeom prst="rect">
            <a:avLst/>
          </a:prstGeom>
          <a:noFill/>
          <a:ln w="9525">
            <a:noFill/>
            <a:miter lim="800000"/>
            <a:headEnd/>
            <a:tailEnd/>
          </a:ln>
        </p:spPr>
      </p:pic>
    </p:spTree>
    <p:extLst>
      <p:ext uri="{BB962C8B-B14F-4D97-AF65-F5344CB8AC3E}">
        <p14:creationId xmlns:p14="http://schemas.microsoft.com/office/powerpoint/2010/main" val="193455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2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2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Character commands</a:t>
            </a:r>
          </a:p>
        </p:txBody>
      </p:sp>
      <p:sp>
        <p:nvSpPr>
          <p:cNvPr id="3"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146</a:t>
            </a:fld>
            <a:endParaRPr lang="nl-NL" dirty="0"/>
          </a:p>
        </p:txBody>
      </p:sp>
      <p:pic>
        <p:nvPicPr>
          <p:cNvPr id="98306" name="Picture 2"/>
          <p:cNvPicPr>
            <a:picLocks noChangeAspect="1" noChangeArrowheads="1"/>
          </p:cNvPicPr>
          <p:nvPr/>
        </p:nvPicPr>
        <p:blipFill>
          <a:blip r:embed="rId2" cstate="print"/>
          <a:srcRect/>
          <a:stretch>
            <a:fillRect/>
          </a:stretch>
        </p:blipFill>
        <p:spPr bwMode="auto">
          <a:xfrm>
            <a:off x="2662239" y="1819275"/>
            <a:ext cx="6867525" cy="3219450"/>
          </a:xfrm>
          <a:prstGeom prst="rect">
            <a:avLst/>
          </a:prstGeom>
          <a:noFill/>
          <a:ln w="9525">
            <a:noFill/>
            <a:miter lim="800000"/>
            <a:headEnd/>
            <a:tailEnd/>
          </a:ln>
        </p:spPr>
      </p:pic>
    </p:spTree>
    <p:extLst>
      <p:ext uri="{BB962C8B-B14F-4D97-AF65-F5344CB8AC3E}">
        <p14:creationId xmlns:p14="http://schemas.microsoft.com/office/powerpoint/2010/main" val="3494370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pPr>
              <a:defRPr/>
            </a:pPr>
            <a:endParaRPr lang="en-US" dirty="0"/>
          </a:p>
        </p:txBody>
      </p:sp>
      <p:sp>
        <p:nvSpPr>
          <p:cNvPr id="4" name="Slide Number Placeholder 4"/>
          <p:cNvSpPr>
            <a:spLocks noGrp="1"/>
          </p:cNvSpPr>
          <p:nvPr>
            <p:ph type="sldNum" sz="quarter" idx="4294967295"/>
          </p:nvPr>
        </p:nvSpPr>
        <p:spPr>
          <a:xfrm>
            <a:off x="8077200" y="6324600"/>
            <a:ext cx="2057400" cy="381000"/>
          </a:xfrm>
          <a:prstGeom prst="rect">
            <a:avLst/>
          </a:prstGeom>
        </p:spPr>
        <p:txBody>
          <a:bodyPr/>
          <a:lstStyle/>
          <a:p>
            <a:pPr>
              <a:defRPr/>
            </a:pPr>
            <a:fld id="{73D1B187-6DD0-430D-B465-157D6F70AD78}" type="slidenum">
              <a:rPr lang="en-US"/>
              <a:pPr>
                <a:defRPr/>
              </a:pPr>
              <a:t>15</a:t>
            </a:fld>
            <a:endParaRPr lang="en-US" dirty="0"/>
          </a:p>
        </p:txBody>
      </p:sp>
      <p:sp>
        <p:nvSpPr>
          <p:cNvPr id="28676" name="Rectangle 2"/>
          <p:cNvSpPr>
            <a:spLocks noGrp="1" noChangeArrowheads="1"/>
          </p:cNvSpPr>
          <p:nvPr>
            <p:ph type="title"/>
          </p:nvPr>
        </p:nvSpPr>
        <p:spPr/>
        <p:txBody>
          <a:bodyPr/>
          <a:lstStyle/>
          <a:p>
            <a:pPr eaLnBrk="1" hangingPunct="1"/>
            <a:r>
              <a:rPr lang="en-US"/>
              <a:t>Understanding the </a:t>
            </a:r>
            <a:r>
              <a:rPr lang="en-US">
                <a:latin typeface="Courier New" pitchFamily="1" charset="0"/>
              </a:rPr>
              <a:t>this</a:t>
            </a:r>
            <a:r>
              <a:rPr lang="en-US"/>
              <a:t> Reference (cont'd.)</a:t>
            </a:r>
          </a:p>
        </p:txBody>
      </p:sp>
      <p:pic>
        <p:nvPicPr>
          <p:cNvPr id="2867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651000"/>
            <a:ext cx="53340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ep 5"/>
          <p:cNvGrpSpPr/>
          <p:nvPr/>
        </p:nvGrpSpPr>
        <p:grpSpPr>
          <a:xfrm>
            <a:off x="8610782" y="1"/>
            <a:ext cx="2057218" cy="1320457"/>
            <a:chOff x="1762125" y="2181225"/>
            <a:chExt cx="5619750" cy="2495550"/>
          </a:xfrm>
        </p:grpSpPr>
        <p:pic>
          <p:nvPicPr>
            <p:cNvPr id="7" name="Afbeelding 6"/>
            <p:cNvPicPr>
              <a:picLocks noChangeAspect="1"/>
            </p:cNvPicPr>
            <p:nvPr/>
          </p:nvPicPr>
          <p:blipFill>
            <a:blip r:embed="rId4">
              <a:duotone>
                <a:prstClr val="black"/>
                <a:srgbClr val="0099FF">
                  <a:tint val="45000"/>
                  <a:satMod val="400000"/>
                </a:srgbClr>
              </a:duotone>
            </a:blip>
            <a:stretch>
              <a:fillRect/>
            </a:stretch>
          </p:blipFill>
          <p:spPr>
            <a:xfrm>
              <a:off x="1762125" y="2181225"/>
              <a:ext cx="5619750" cy="2495550"/>
            </a:xfrm>
            <a:prstGeom prst="rect">
              <a:avLst/>
            </a:prstGeom>
          </p:spPr>
        </p:pic>
        <p:pic>
          <p:nvPicPr>
            <p:cNvPr id="8" name="Afbeelding 7"/>
            <p:cNvPicPr>
              <a:picLocks noChangeAspect="1"/>
            </p:cNvPicPr>
            <p:nvPr/>
          </p:nvPicPr>
          <p:blipFill>
            <a:blip r:embed="rId5">
              <a:duotone>
                <a:prstClr val="black"/>
                <a:srgbClr val="0099FF">
                  <a:tint val="45000"/>
                  <a:satMod val="400000"/>
                </a:srgbClr>
              </a:duotone>
            </a:blip>
            <a:stretch>
              <a:fillRect/>
            </a:stretch>
          </p:blipFill>
          <p:spPr>
            <a:xfrm>
              <a:off x="4032069" y="2292531"/>
              <a:ext cx="3262314" cy="2272937"/>
            </a:xfrm>
            <a:prstGeom prst="rect">
              <a:avLst/>
            </a:prstGeom>
          </p:spPr>
        </p:pic>
        <p:sp>
          <p:nvSpPr>
            <p:cNvPr id="9" name="Tekstvak 8"/>
            <p:cNvSpPr txBox="1"/>
            <p:nvPr/>
          </p:nvSpPr>
          <p:spPr>
            <a:xfrm>
              <a:off x="2253327" y="3055108"/>
              <a:ext cx="2384764" cy="988841"/>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PI</a:t>
              </a:r>
            </a:p>
          </p:txBody>
        </p:sp>
      </p:grpSp>
    </p:spTree>
    <p:extLst>
      <p:ext uri="{BB962C8B-B14F-4D97-AF65-F5344CB8AC3E}">
        <p14:creationId xmlns:p14="http://schemas.microsoft.com/office/powerpoint/2010/main" val="1041271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pPr>
              <a:defRPr/>
            </a:pPr>
            <a:endParaRPr lang="en-US" dirty="0"/>
          </a:p>
        </p:txBody>
      </p:sp>
      <p:sp>
        <p:nvSpPr>
          <p:cNvPr id="4" name="Slide Number Placeholder 4"/>
          <p:cNvSpPr>
            <a:spLocks noGrp="1"/>
          </p:cNvSpPr>
          <p:nvPr>
            <p:ph type="sldNum" sz="quarter" idx="4294967295"/>
          </p:nvPr>
        </p:nvSpPr>
        <p:spPr>
          <a:xfrm>
            <a:off x="8077200" y="6324600"/>
            <a:ext cx="2057400" cy="381000"/>
          </a:xfrm>
          <a:prstGeom prst="rect">
            <a:avLst/>
          </a:prstGeom>
        </p:spPr>
        <p:txBody>
          <a:bodyPr/>
          <a:lstStyle/>
          <a:p>
            <a:pPr>
              <a:defRPr/>
            </a:pPr>
            <a:fld id="{C67BBE9E-2E62-4530-ABF4-90E08F75156E}" type="slidenum">
              <a:rPr lang="en-US"/>
              <a:pPr>
                <a:defRPr/>
              </a:pPr>
              <a:t>16</a:t>
            </a:fld>
            <a:endParaRPr lang="en-US" dirty="0"/>
          </a:p>
        </p:txBody>
      </p:sp>
      <p:sp>
        <p:nvSpPr>
          <p:cNvPr id="29700" name="Rectangle 2"/>
          <p:cNvSpPr>
            <a:spLocks noGrp="1" noChangeArrowheads="1"/>
          </p:cNvSpPr>
          <p:nvPr>
            <p:ph type="title"/>
          </p:nvPr>
        </p:nvSpPr>
        <p:spPr/>
        <p:txBody>
          <a:bodyPr/>
          <a:lstStyle/>
          <a:p>
            <a:pPr eaLnBrk="1" hangingPunct="1"/>
            <a:r>
              <a:rPr lang="en-US"/>
              <a:t>Understanding the </a:t>
            </a:r>
            <a:r>
              <a:rPr lang="en-US">
                <a:latin typeface="Courier New" pitchFamily="1" charset="0"/>
              </a:rPr>
              <a:t>this</a:t>
            </a:r>
            <a:r>
              <a:rPr lang="en-US"/>
              <a:t> Reference (cont'd.)</a:t>
            </a:r>
          </a:p>
        </p:txBody>
      </p:sp>
      <p:pic>
        <p:nvPicPr>
          <p:cNvPr id="2970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697039"/>
            <a:ext cx="53340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ep 5"/>
          <p:cNvGrpSpPr/>
          <p:nvPr/>
        </p:nvGrpSpPr>
        <p:grpSpPr>
          <a:xfrm>
            <a:off x="8610782" y="1"/>
            <a:ext cx="2057218" cy="1320457"/>
            <a:chOff x="1762125" y="2181225"/>
            <a:chExt cx="5619750" cy="2495550"/>
          </a:xfrm>
        </p:grpSpPr>
        <p:pic>
          <p:nvPicPr>
            <p:cNvPr id="7" name="Afbeelding 6"/>
            <p:cNvPicPr>
              <a:picLocks noChangeAspect="1"/>
            </p:cNvPicPr>
            <p:nvPr/>
          </p:nvPicPr>
          <p:blipFill>
            <a:blip r:embed="rId4">
              <a:duotone>
                <a:prstClr val="black"/>
                <a:srgbClr val="0099FF">
                  <a:tint val="45000"/>
                  <a:satMod val="400000"/>
                </a:srgbClr>
              </a:duotone>
            </a:blip>
            <a:stretch>
              <a:fillRect/>
            </a:stretch>
          </p:blipFill>
          <p:spPr>
            <a:xfrm>
              <a:off x="1762125" y="2181225"/>
              <a:ext cx="5619750" cy="2495550"/>
            </a:xfrm>
            <a:prstGeom prst="rect">
              <a:avLst/>
            </a:prstGeom>
          </p:spPr>
        </p:pic>
        <p:pic>
          <p:nvPicPr>
            <p:cNvPr id="8" name="Afbeelding 7"/>
            <p:cNvPicPr>
              <a:picLocks noChangeAspect="1"/>
            </p:cNvPicPr>
            <p:nvPr/>
          </p:nvPicPr>
          <p:blipFill>
            <a:blip r:embed="rId5">
              <a:duotone>
                <a:prstClr val="black"/>
                <a:srgbClr val="0099FF">
                  <a:tint val="45000"/>
                  <a:satMod val="400000"/>
                </a:srgbClr>
              </a:duotone>
            </a:blip>
            <a:stretch>
              <a:fillRect/>
            </a:stretch>
          </p:blipFill>
          <p:spPr>
            <a:xfrm>
              <a:off x="4032069" y="2292531"/>
              <a:ext cx="3262314" cy="2272937"/>
            </a:xfrm>
            <a:prstGeom prst="rect">
              <a:avLst/>
            </a:prstGeom>
          </p:spPr>
        </p:pic>
        <p:sp>
          <p:nvSpPr>
            <p:cNvPr id="9" name="Tekstvak 8"/>
            <p:cNvSpPr txBox="1"/>
            <p:nvPr/>
          </p:nvSpPr>
          <p:spPr>
            <a:xfrm>
              <a:off x="2253327" y="3055108"/>
              <a:ext cx="2384764" cy="988841"/>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PI</a:t>
              </a:r>
            </a:p>
          </p:txBody>
        </p:sp>
      </p:grpSp>
    </p:spTree>
    <p:extLst>
      <p:ext uri="{BB962C8B-B14F-4D97-AF65-F5344CB8AC3E}">
        <p14:creationId xmlns:p14="http://schemas.microsoft.com/office/powerpoint/2010/main" val="3693691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4294967295"/>
          </p:nvPr>
        </p:nvSpPr>
        <p:spPr>
          <a:xfrm>
            <a:off x="8077200" y="6324600"/>
            <a:ext cx="2057400" cy="381000"/>
          </a:xfrm>
          <a:prstGeom prst="rect">
            <a:avLst/>
          </a:prstGeom>
        </p:spPr>
        <p:txBody>
          <a:bodyPr/>
          <a:lstStyle/>
          <a:p>
            <a:pPr>
              <a:defRPr/>
            </a:pPr>
            <a:fld id="{1F192135-9659-4E9F-811C-A0DC10491C3F}" type="slidenum">
              <a:rPr lang="en-US"/>
              <a:pPr>
                <a:defRPr/>
              </a:pPr>
              <a:t>17</a:t>
            </a:fld>
            <a:endParaRPr lang="en-US" dirty="0"/>
          </a:p>
        </p:txBody>
      </p:sp>
      <p:sp>
        <p:nvSpPr>
          <p:cNvPr id="30724" name="Rectangle 2"/>
          <p:cNvSpPr>
            <a:spLocks noGrp="1" noChangeArrowheads="1"/>
          </p:cNvSpPr>
          <p:nvPr>
            <p:ph type="title"/>
          </p:nvPr>
        </p:nvSpPr>
        <p:spPr/>
        <p:txBody>
          <a:bodyPr/>
          <a:lstStyle/>
          <a:p>
            <a:pPr eaLnBrk="1" hangingPunct="1"/>
            <a:r>
              <a:rPr lang="en-US"/>
              <a:t>Understanding the </a:t>
            </a:r>
            <a:r>
              <a:rPr lang="en-US">
                <a:latin typeface="Courier New" pitchFamily="1" charset="0"/>
              </a:rPr>
              <a:t>this</a:t>
            </a:r>
            <a:r>
              <a:rPr lang="en-US"/>
              <a:t> Reference (cont'd.)</a:t>
            </a:r>
          </a:p>
        </p:txBody>
      </p:sp>
      <p:pic>
        <p:nvPicPr>
          <p:cNvPr id="3072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9" y="1933576"/>
            <a:ext cx="667702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ep 5"/>
          <p:cNvGrpSpPr/>
          <p:nvPr/>
        </p:nvGrpSpPr>
        <p:grpSpPr>
          <a:xfrm>
            <a:off x="8610782" y="1"/>
            <a:ext cx="2057218" cy="1320457"/>
            <a:chOff x="1762125" y="2181225"/>
            <a:chExt cx="5619750" cy="2495550"/>
          </a:xfrm>
        </p:grpSpPr>
        <p:pic>
          <p:nvPicPr>
            <p:cNvPr id="7" name="Afbeelding 6"/>
            <p:cNvPicPr>
              <a:picLocks noChangeAspect="1"/>
            </p:cNvPicPr>
            <p:nvPr/>
          </p:nvPicPr>
          <p:blipFill>
            <a:blip r:embed="rId4">
              <a:duotone>
                <a:prstClr val="black"/>
                <a:srgbClr val="0099FF">
                  <a:tint val="45000"/>
                  <a:satMod val="400000"/>
                </a:srgbClr>
              </a:duotone>
            </a:blip>
            <a:stretch>
              <a:fillRect/>
            </a:stretch>
          </p:blipFill>
          <p:spPr>
            <a:xfrm>
              <a:off x="1762125" y="2181225"/>
              <a:ext cx="5619750" cy="2495550"/>
            </a:xfrm>
            <a:prstGeom prst="rect">
              <a:avLst/>
            </a:prstGeom>
          </p:spPr>
        </p:pic>
        <p:pic>
          <p:nvPicPr>
            <p:cNvPr id="8" name="Afbeelding 7"/>
            <p:cNvPicPr>
              <a:picLocks noChangeAspect="1"/>
            </p:cNvPicPr>
            <p:nvPr/>
          </p:nvPicPr>
          <p:blipFill>
            <a:blip r:embed="rId5">
              <a:duotone>
                <a:prstClr val="black"/>
                <a:srgbClr val="0099FF">
                  <a:tint val="45000"/>
                  <a:satMod val="400000"/>
                </a:srgbClr>
              </a:duotone>
            </a:blip>
            <a:stretch>
              <a:fillRect/>
            </a:stretch>
          </p:blipFill>
          <p:spPr>
            <a:xfrm>
              <a:off x="4032069" y="2292531"/>
              <a:ext cx="3262314" cy="2272937"/>
            </a:xfrm>
            <a:prstGeom prst="rect">
              <a:avLst/>
            </a:prstGeom>
          </p:spPr>
        </p:pic>
        <p:sp>
          <p:nvSpPr>
            <p:cNvPr id="9" name="Tekstvak 8"/>
            <p:cNvSpPr txBox="1"/>
            <p:nvPr/>
          </p:nvSpPr>
          <p:spPr>
            <a:xfrm>
              <a:off x="2253327" y="3055108"/>
              <a:ext cx="2384764" cy="988841"/>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PI</a:t>
              </a:r>
            </a:p>
          </p:txBody>
        </p:sp>
      </p:grpSp>
    </p:spTree>
    <p:extLst>
      <p:ext uri="{BB962C8B-B14F-4D97-AF65-F5344CB8AC3E}">
        <p14:creationId xmlns:p14="http://schemas.microsoft.com/office/powerpoint/2010/main" val="2960500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ep 4"/>
          <p:cNvGrpSpPr/>
          <p:nvPr/>
        </p:nvGrpSpPr>
        <p:grpSpPr>
          <a:xfrm>
            <a:off x="1524001" y="5522504"/>
            <a:ext cx="2057217" cy="1335496"/>
            <a:chOff x="3251290" y="2050597"/>
            <a:chExt cx="5619750" cy="2495550"/>
          </a:xfrm>
        </p:grpSpPr>
        <p:grpSp>
          <p:nvGrpSpPr>
            <p:cNvPr id="6" name="Groep 5"/>
            <p:cNvGrpSpPr/>
            <p:nvPr/>
          </p:nvGrpSpPr>
          <p:grpSpPr>
            <a:xfrm>
              <a:off x="3251290" y="2050597"/>
              <a:ext cx="5619750" cy="2495550"/>
              <a:chOff x="1762125" y="2181225"/>
              <a:chExt cx="5619750" cy="2495550"/>
            </a:xfrm>
          </p:grpSpPr>
          <p:pic>
            <p:nvPicPr>
              <p:cNvPr id="8" name="Afbeelding 7"/>
              <p:cNvPicPr>
                <a:picLocks noChangeAspect="1"/>
              </p:cNvPicPr>
              <p:nvPr/>
            </p:nvPicPr>
            <p:blipFill>
              <a:blip r:embed="rId2">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9" name="Tekstvak 8"/>
              <p:cNvSpPr txBox="1"/>
              <p:nvPr/>
            </p:nvSpPr>
            <p:spPr>
              <a:xfrm>
                <a:off x="2571997" y="3003640"/>
                <a:ext cx="2510714" cy="977705"/>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CK</a:t>
                </a:r>
              </a:p>
            </p:txBody>
          </p:sp>
        </p:grpSp>
        <p:pic>
          <p:nvPicPr>
            <p:cNvPr id="7" name="Picture 2" descr="http://thumbs.dreamstime.com/x/information-technology-abstract-background-8089524.jp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el 1"/>
          <p:cNvSpPr>
            <a:spLocks noGrp="1"/>
          </p:cNvSpPr>
          <p:nvPr>
            <p:ph type="title"/>
          </p:nvPr>
        </p:nvSpPr>
        <p:spPr/>
        <p:txBody>
          <a:bodyPr/>
          <a:lstStyle/>
          <a:p>
            <a:r>
              <a:rPr lang="nl-BE" dirty="0" err="1"/>
              <a:t>Chapter</a:t>
            </a:r>
            <a:r>
              <a:rPr lang="nl-BE" dirty="0"/>
              <a:t> 9 </a:t>
            </a:r>
            <a:r>
              <a:rPr lang="nl-BE" dirty="0" err="1"/>
              <a:t>done</a:t>
            </a:r>
            <a:r>
              <a:rPr lang="nl-BE" dirty="0"/>
              <a:t>!</a:t>
            </a:r>
          </a:p>
        </p:txBody>
      </p:sp>
      <p:sp>
        <p:nvSpPr>
          <p:cNvPr id="3" name="Tijdelijke aanduiding voor inhoud 2"/>
          <p:cNvSpPr>
            <a:spLocks noGrp="1"/>
          </p:cNvSpPr>
          <p:nvPr>
            <p:ph idx="1"/>
          </p:nvPr>
        </p:nvSpPr>
        <p:spPr/>
        <p:txBody>
          <a:bodyPr/>
          <a:lstStyle/>
          <a:p>
            <a:r>
              <a:rPr lang="nl-BE" dirty="0"/>
              <a:t>Klassen en objecten</a:t>
            </a:r>
          </a:p>
          <a:p>
            <a:endParaRPr lang="nl-BE" dirty="0"/>
          </a:p>
          <a:p>
            <a:r>
              <a:rPr lang="nl-BE" dirty="0"/>
              <a:t>New </a:t>
            </a:r>
            <a:r>
              <a:rPr lang="nl-BE" dirty="0" err="1"/>
              <a:t>keyword</a:t>
            </a:r>
            <a:endParaRPr lang="nl-BE" dirty="0"/>
          </a:p>
          <a:p>
            <a:r>
              <a:rPr lang="nl-BE" dirty="0" err="1"/>
              <a:t>Constructors</a:t>
            </a:r>
            <a:r>
              <a:rPr lang="nl-BE" dirty="0"/>
              <a:t> en destructors</a:t>
            </a:r>
          </a:p>
          <a:p>
            <a:r>
              <a:rPr lang="nl-BE" dirty="0"/>
              <a:t>Object </a:t>
            </a:r>
            <a:r>
              <a:rPr lang="nl-BE" dirty="0" err="1"/>
              <a:t>initializers</a:t>
            </a:r>
            <a:endParaRPr lang="nl-BE" dirty="0"/>
          </a:p>
          <a:p>
            <a:endParaRPr lang="nl-BE" dirty="0"/>
          </a:p>
          <a:p>
            <a:r>
              <a:rPr lang="nl-BE" dirty="0" err="1"/>
              <a:t>Properties</a:t>
            </a:r>
            <a:r>
              <a:rPr lang="nl-BE" dirty="0"/>
              <a:t> en auto-</a:t>
            </a:r>
            <a:r>
              <a:rPr lang="nl-BE" dirty="0" err="1"/>
              <a:t>properties</a:t>
            </a:r>
            <a:endParaRPr lang="nl-BE" dirty="0"/>
          </a:p>
          <a:p>
            <a:r>
              <a:rPr lang="nl-BE" dirty="0"/>
              <a:t>Access </a:t>
            </a:r>
            <a:r>
              <a:rPr lang="nl-BE" dirty="0" err="1"/>
              <a:t>modifiers</a:t>
            </a:r>
            <a:endParaRPr lang="nl-BE" dirty="0"/>
          </a:p>
          <a:p>
            <a:endParaRPr lang="nl-BE" dirty="0"/>
          </a:p>
          <a:p>
            <a:r>
              <a:rPr lang="nl-BE" dirty="0"/>
              <a:t>(</a:t>
            </a:r>
            <a:r>
              <a:rPr lang="nl-BE" dirty="0" err="1"/>
              <a:t>This</a:t>
            </a:r>
            <a:r>
              <a:rPr lang="nl-BE" dirty="0"/>
              <a:t>)</a:t>
            </a:r>
          </a:p>
          <a:p>
            <a:r>
              <a:rPr lang="nl-BE" dirty="0"/>
              <a:t>Operator </a:t>
            </a:r>
            <a:r>
              <a:rPr lang="nl-BE" dirty="0" err="1"/>
              <a:t>overloading</a:t>
            </a:r>
            <a:endParaRPr lang="nl-BE" dirty="0"/>
          </a:p>
          <a:p>
            <a:endParaRPr lang="nl-BE" dirty="0"/>
          </a:p>
          <a:p>
            <a:r>
              <a:rPr lang="nl-BE" dirty="0" err="1"/>
              <a:t>Static</a:t>
            </a:r>
            <a:r>
              <a:rPr lang="nl-BE" dirty="0"/>
              <a:t> </a:t>
            </a:r>
            <a:r>
              <a:rPr lang="nl-BE" dirty="0" err="1"/>
              <a:t>keyword</a:t>
            </a:r>
            <a:endParaRPr lang="nl-BE" dirty="0"/>
          </a:p>
          <a:p>
            <a:endParaRPr lang="nl-BE" dirty="0"/>
          </a:p>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18</a:t>
            </a:fld>
            <a:endParaRPr lang="nl-NL" dirty="0"/>
          </a:p>
        </p:txBody>
      </p:sp>
    </p:spTree>
    <p:extLst>
      <p:ext uri="{BB962C8B-B14F-4D97-AF65-F5344CB8AC3E}">
        <p14:creationId xmlns:p14="http://schemas.microsoft.com/office/powerpoint/2010/main" val="2913027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el 1"/>
          <p:cNvSpPr>
            <a:spLocks noGrp="1"/>
          </p:cNvSpPr>
          <p:nvPr>
            <p:ph type="title"/>
          </p:nvPr>
        </p:nvSpPr>
        <p:spPr/>
        <p:txBody>
          <a:bodyPr/>
          <a:lstStyle/>
          <a:p>
            <a:endParaRPr lang="en-IE"/>
          </a:p>
        </p:txBody>
      </p:sp>
      <p:sp>
        <p:nvSpPr>
          <p:cNvPr id="16896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4DB816C7-5922-48DE-8299-E6F934A4840B}" type="slidenum">
              <a:rPr lang="nl-NL" smtClean="0"/>
              <a:pPr>
                <a:defRPr/>
              </a:pPr>
              <a:t>19</a:t>
            </a:fld>
            <a:endParaRPr lang="nl-NL" dirty="0"/>
          </a:p>
        </p:txBody>
      </p:sp>
      <p:pic>
        <p:nvPicPr>
          <p:cNvPr id="34818" name="Picture 2"/>
          <p:cNvPicPr>
            <a:picLocks noChangeAspect="1" noChangeArrowheads="1"/>
          </p:cNvPicPr>
          <p:nvPr/>
        </p:nvPicPr>
        <p:blipFill>
          <a:blip r:embed="rId2" cstate="print"/>
          <a:srcRect/>
          <a:stretch>
            <a:fillRect/>
          </a:stretch>
        </p:blipFill>
        <p:spPr bwMode="auto">
          <a:xfrm>
            <a:off x="1457987" y="1381126"/>
            <a:ext cx="9254692" cy="2875565"/>
          </a:xfrm>
          <a:prstGeom prst="rect">
            <a:avLst/>
          </a:prstGeom>
          <a:noFill/>
          <a:ln w="9525">
            <a:noFill/>
            <a:miter lim="800000"/>
            <a:headEnd/>
            <a:tailEnd/>
          </a:ln>
        </p:spPr>
      </p:pic>
    </p:spTree>
    <p:extLst>
      <p:ext uri="{BB962C8B-B14F-4D97-AF65-F5344CB8AC3E}">
        <p14:creationId xmlns:p14="http://schemas.microsoft.com/office/powerpoint/2010/main" val="2135721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ep 9"/>
          <p:cNvGrpSpPr/>
          <p:nvPr/>
        </p:nvGrpSpPr>
        <p:grpSpPr>
          <a:xfrm>
            <a:off x="1524001" y="5522504"/>
            <a:ext cx="2057217" cy="1335496"/>
            <a:chOff x="3251290" y="2050597"/>
            <a:chExt cx="5619750" cy="2495550"/>
          </a:xfrm>
        </p:grpSpPr>
        <p:grpSp>
          <p:nvGrpSpPr>
            <p:cNvPr id="11" name="Groep 10"/>
            <p:cNvGrpSpPr/>
            <p:nvPr/>
          </p:nvGrpSpPr>
          <p:grpSpPr>
            <a:xfrm>
              <a:off x="3251290" y="2050597"/>
              <a:ext cx="5619750" cy="2495550"/>
              <a:chOff x="1762125" y="2181225"/>
              <a:chExt cx="5619750" cy="2495550"/>
            </a:xfrm>
          </p:grpSpPr>
          <p:pic>
            <p:nvPicPr>
              <p:cNvPr id="13" name="Afbeelding 12"/>
              <p:cNvPicPr>
                <a:picLocks noChangeAspect="1"/>
              </p:cNvPicPr>
              <p:nvPr/>
            </p:nvPicPr>
            <p:blipFill>
              <a:blip r:embed="rId2">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14" name="Tekstvak 13"/>
              <p:cNvSpPr txBox="1"/>
              <p:nvPr/>
            </p:nvSpPr>
            <p:spPr>
              <a:xfrm>
                <a:off x="2571997" y="3003640"/>
                <a:ext cx="2510714" cy="977705"/>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CK</a:t>
                </a:r>
              </a:p>
            </p:txBody>
          </p:sp>
        </p:grpSp>
        <p:pic>
          <p:nvPicPr>
            <p:cNvPr id="12" name="Picture 2" descr="http://thumbs.dreamstime.com/x/information-technology-abstract-background-8089524.jp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el 1"/>
          <p:cNvSpPr>
            <a:spLocks noGrp="1"/>
          </p:cNvSpPr>
          <p:nvPr>
            <p:ph type="title"/>
          </p:nvPr>
        </p:nvSpPr>
        <p:spPr/>
        <p:txBody>
          <a:bodyPr/>
          <a:lstStyle/>
          <a:p>
            <a:r>
              <a:rPr lang="nl-BE" dirty="0"/>
              <a:t>Objecten optellen?</a:t>
            </a:r>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2</a:t>
            </a:fld>
            <a:endParaRPr lang="nl-NL" dirty="0"/>
          </a:p>
        </p:txBody>
      </p:sp>
      <p:pic>
        <p:nvPicPr>
          <p:cNvPr id="5" name="Afbeelding 4"/>
          <p:cNvPicPr>
            <a:picLocks noChangeAspect="1"/>
          </p:cNvPicPr>
          <p:nvPr/>
        </p:nvPicPr>
        <p:blipFill>
          <a:blip r:embed="rId4"/>
          <a:stretch>
            <a:fillRect/>
          </a:stretch>
        </p:blipFill>
        <p:spPr>
          <a:xfrm>
            <a:off x="2445885" y="1328739"/>
            <a:ext cx="5362575" cy="1990725"/>
          </a:xfrm>
          <a:prstGeom prst="rect">
            <a:avLst/>
          </a:prstGeom>
        </p:spPr>
      </p:pic>
      <p:pic>
        <p:nvPicPr>
          <p:cNvPr id="6" name="Afbeelding 5"/>
          <p:cNvPicPr>
            <a:picLocks noChangeAspect="1"/>
          </p:cNvPicPr>
          <p:nvPr/>
        </p:nvPicPr>
        <p:blipFill>
          <a:blip r:embed="rId5"/>
          <a:stretch>
            <a:fillRect/>
          </a:stretch>
        </p:blipFill>
        <p:spPr>
          <a:xfrm>
            <a:off x="2445884" y="3528786"/>
            <a:ext cx="3562350" cy="2390775"/>
          </a:xfrm>
          <a:prstGeom prst="rect">
            <a:avLst/>
          </a:prstGeom>
        </p:spPr>
      </p:pic>
      <p:pic>
        <p:nvPicPr>
          <p:cNvPr id="7" name="Afbeelding 6"/>
          <p:cNvPicPr>
            <a:picLocks noChangeAspect="1"/>
          </p:cNvPicPr>
          <p:nvPr/>
        </p:nvPicPr>
        <p:blipFill>
          <a:blip r:embed="rId6"/>
          <a:stretch>
            <a:fillRect/>
          </a:stretch>
        </p:blipFill>
        <p:spPr>
          <a:xfrm>
            <a:off x="2246313" y="6099228"/>
            <a:ext cx="13232326" cy="407421"/>
          </a:xfrm>
          <a:prstGeom prst="rect">
            <a:avLst/>
          </a:prstGeom>
        </p:spPr>
      </p:pic>
      <p:cxnSp>
        <p:nvCxnSpPr>
          <p:cNvPr id="9" name="Rechte verbindingslijn met pijl 8"/>
          <p:cNvCxnSpPr/>
          <p:nvPr/>
        </p:nvCxnSpPr>
        <p:spPr bwMode="auto">
          <a:xfrm flipV="1">
            <a:off x="4227060" y="5553308"/>
            <a:ext cx="352375" cy="446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29196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711D4A-DADE-4A0B-A1BB-C2CD3D79B9C7}"/>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990A62CA-517A-42C3-AA4A-AE556B8E6784}"/>
              </a:ext>
            </a:extLst>
          </p:cNvPr>
          <p:cNvSpPr>
            <a:spLocks noGrp="1"/>
          </p:cNvSpPr>
          <p:nvPr>
            <p:ph idx="1"/>
          </p:nvPr>
        </p:nvSpPr>
        <p:spPr/>
        <p:txBody>
          <a:bodyPr/>
          <a:lstStyle/>
          <a:p>
            <a:endParaRPr lang="nl-BE" dirty="0"/>
          </a:p>
        </p:txBody>
      </p:sp>
      <p:sp>
        <p:nvSpPr>
          <p:cNvPr id="4" name="Tijdelijke aanduiding voor dianummer 3">
            <a:extLst>
              <a:ext uri="{FF2B5EF4-FFF2-40B4-BE49-F238E27FC236}">
                <a16:creationId xmlns:a16="http://schemas.microsoft.com/office/drawing/2014/main" id="{C9F1B329-7AAD-49AC-A566-DA24060BAB2F}"/>
              </a:ext>
            </a:extLst>
          </p:cNvPr>
          <p:cNvSpPr>
            <a:spLocks noGrp="1"/>
          </p:cNvSpPr>
          <p:nvPr>
            <p:ph type="sldNum" sz="quarter" idx="10"/>
          </p:nvPr>
        </p:nvSpPr>
        <p:spPr/>
        <p:txBody>
          <a:bodyPr/>
          <a:lstStyle/>
          <a:p>
            <a:pPr>
              <a:defRPr/>
            </a:pPr>
            <a:r>
              <a:rPr lang="nl-NL"/>
              <a:t>© ap| </a:t>
            </a:r>
            <a:fld id="{8A00CA90-1673-4C5D-B289-DA0BFE9501DF}" type="slidenum">
              <a:rPr lang="nl-NL" smtClean="0"/>
              <a:pPr>
                <a:defRPr/>
              </a:pPr>
              <a:t>20</a:t>
            </a:fld>
            <a:endParaRPr lang="nl-NL" dirty="0"/>
          </a:p>
        </p:txBody>
      </p:sp>
      <p:pic>
        <p:nvPicPr>
          <p:cNvPr id="8194" name="Picture 2" descr="Image result for wat hebben we geleerd vandaag">
            <a:extLst>
              <a:ext uri="{FF2B5EF4-FFF2-40B4-BE49-F238E27FC236}">
                <a16:creationId xmlns:a16="http://schemas.microsoft.com/office/drawing/2014/main" id="{673AC9A6-206C-4B0E-9B23-44A423E73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4" y="-1"/>
            <a:ext cx="12335052" cy="6869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185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2246314" y="438151"/>
            <a:ext cx="7831137" cy="1095375"/>
          </a:xfrm>
        </p:spPr>
        <p:txBody>
          <a:bodyPr/>
          <a:lstStyle/>
          <a:p>
            <a:pPr eaLnBrk="1" hangingPunct="1"/>
            <a:r>
              <a:rPr lang="en-US" sz="2800" dirty="0"/>
              <a:t>Object Oriented Programming</a:t>
            </a:r>
          </a:p>
        </p:txBody>
      </p:sp>
      <p:sp>
        <p:nvSpPr>
          <p:cNvPr id="167939" name="Rectangle 9"/>
          <p:cNvSpPr>
            <a:spLocks noChangeArrowheads="1"/>
          </p:cNvSpPr>
          <p:nvPr/>
        </p:nvSpPr>
        <p:spPr bwMode="auto">
          <a:xfrm>
            <a:off x="2236788" y="1543051"/>
            <a:ext cx="7834312" cy="804863"/>
          </a:xfrm>
          <a:prstGeom prst="rect">
            <a:avLst/>
          </a:prstGeom>
          <a:noFill/>
          <a:ln w="9525">
            <a:noFill/>
            <a:miter lim="800000"/>
            <a:headEnd/>
            <a:tailEnd/>
          </a:ln>
        </p:spPr>
        <p:txBody>
          <a:bodyPr lIns="0" tIns="0" rIns="0" bIns="0"/>
          <a:lstStyle/>
          <a:p>
            <a:r>
              <a:rPr lang="en-US" sz="2400" dirty="0">
                <a:solidFill>
                  <a:schemeClr val="bg1"/>
                </a:solidFill>
              </a:rPr>
              <a:t>Les 7,Mod2: </a:t>
            </a:r>
            <a:r>
              <a:rPr lang="nl-BE" sz="2400" dirty="0">
                <a:solidFill>
                  <a:schemeClr val="bg1"/>
                </a:solidFill>
              </a:rPr>
              <a:t>Putting </a:t>
            </a:r>
            <a:r>
              <a:rPr lang="nl-BE" sz="2400" dirty="0" err="1">
                <a:solidFill>
                  <a:schemeClr val="bg1"/>
                </a:solidFill>
              </a:rPr>
              <a:t>it</a:t>
            </a:r>
            <a:r>
              <a:rPr lang="nl-BE" sz="2400" dirty="0">
                <a:solidFill>
                  <a:schemeClr val="bg1"/>
                </a:solidFill>
              </a:rPr>
              <a:t> </a:t>
            </a:r>
            <a:r>
              <a:rPr lang="nl-BE" sz="2400" dirty="0" err="1">
                <a:solidFill>
                  <a:schemeClr val="bg1"/>
                </a:solidFill>
              </a:rPr>
              <a:t>all</a:t>
            </a:r>
            <a:r>
              <a:rPr lang="nl-BE" sz="2400" dirty="0">
                <a:solidFill>
                  <a:schemeClr val="bg1"/>
                </a:solidFill>
              </a:rPr>
              <a:t> </a:t>
            </a:r>
            <a:r>
              <a:rPr lang="nl-BE" sz="2400" dirty="0" err="1">
                <a:solidFill>
                  <a:schemeClr val="bg1"/>
                </a:solidFill>
              </a:rPr>
              <a:t>together</a:t>
            </a:r>
            <a:endParaRPr lang="nl-BE"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1522968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2246314" y="438151"/>
            <a:ext cx="7831137" cy="1095375"/>
          </a:xfrm>
        </p:spPr>
        <p:txBody>
          <a:bodyPr/>
          <a:lstStyle/>
          <a:p>
            <a:pPr eaLnBrk="1" hangingPunct="1"/>
            <a:r>
              <a:rPr lang="en-US" sz="2800"/>
              <a:t>ICT 2: Object Geörienteerd Programmeren 2</a:t>
            </a:r>
          </a:p>
        </p:txBody>
      </p:sp>
      <p:sp>
        <p:nvSpPr>
          <p:cNvPr id="167939" name="Rectangle 9"/>
          <p:cNvSpPr>
            <a:spLocks noChangeArrowheads="1"/>
          </p:cNvSpPr>
          <p:nvPr/>
        </p:nvSpPr>
        <p:spPr bwMode="auto">
          <a:xfrm>
            <a:off x="2236788" y="1543051"/>
            <a:ext cx="7834312" cy="804863"/>
          </a:xfrm>
          <a:prstGeom prst="rect">
            <a:avLst/>
          </a:prstGeom>
          <a:noFill/>
          <a:ln w="9525">
            <a:noFill/>
            <a:miter lim="800000"/>
            <a:headEnd/>
            <a:tailEnd/>
          </a:ln>
        </p:spPr>
        <p:txBody>
          <a:bodyPr lIns="0" tIns="0" rIns="0" bIns="0"/>
          <a:lstStyle/>
          <a:p>
            <a:r>
              <a:rPr lang="en-US" sz="2400" dirty="0">
                <a:solidFill>
                  <a:schemeClr val="bg1"/>
                </a:solidFill>
              </a:rPr>
              <a:t>Les 8: The </a:t>
            </a:r>
            <a:r>
              <a:rPr lang="en-US" sz="2400" dirty="0" err="1">
                <a:solidFill>
                  <a:schemeClr val="bg1"/>
                </a:solidFill>
              </a:rPr>
              <a:t>EndGame</a:t>
            </a:r>
            <a:endParaRPr lang="en-US" sz="2400" dirty="0">
              <a:solidFill>
                <a:schemeClr val="bg1"/>
              </a:solidFill>
            </a:endParaRPr>
          </a:p>
        </p:txBody>
      </p:sp>
      <p:sp>
        <p:nvSpPr>
          <p:cNvPr id="167940" name="Text Box 10"/>
          <p:cNvSpPr txBox="1">
            <a:spLocks noChangeArrowheads="1"/>
          </p:cNvSpPr>
          <p:nvPr/>
        </p:nvSpPr>
        <p:spPr bwMode="auto">
          <a:xfrm>
            <a:off x="9109076" y="2941638"/>
            <a:ext cx="854075" cy="430212"/>
          </a:xfrm>
          <a:prstGeom prst="rect">
            <a:avLst/>
          </a:prstGeom>
          <a:noFill/>
          <a:ln w="9525">
            <a:noFill/>
            <a:miter lim="800000"/>
            <a:headEnd/>
            <a:tailEnd/>
          </a:ln>
        </p:spPr>
        <p:txBody>
          <a:bodyPr wrap="none" lIns="0" tIns="0" rIns="0" bIns="0">
            <a:spAutoFit/>
          </a:bodyPr>
          <a:lstStyle/>
          <a:p>
            <a:pPr algn="r" eaLnBrk="0" hangingPunct="0"/>
            <a:r>
              <a:rPr lang="en-US" sz="1400" b="1" dirty="0">
                <a:solidFill>
                  <a:schemeClr val="bg1"/>
                </a:solidFill>
              </a:rPr>
              <a:t>Tim Dams</a:t>
            </a:r>
            <a:endParaRPr lang="en-US" sz="1400" dirty="0">
              <a:solidFill>
                <a:schemeClr val="bg1"/>
              </a:solidFill>
            </a:endParaRPr>
          </a:p>
          <a:p>
            <a:pPr algn="r" eaLnBrk="0" hangingPunct="0"/>
            <a:r>
              <a:rPr lang="en-US" sz="1400" dirty="0">
                <a:solidFill>
                  <a:schemeClr val="bg1"/>
                </a:solidFill>
              </a:rPr>
              <a:t>2014</a:t>
            </a:r>
            <a:endParaRPr lang="en-US" dirty="0"/>
          </a:p>
        </p:txBody>
      </p:sp>
    </p:spTree>
    <p:extLst>
      <p:ext uri="{BB962C8B-B14F-4D97-AF65-F5344CB8AC3E}">
        <p14:creationId xmlns:p14="http://schemas.microsoft.com/office/powerpoint/2010/main" val="3665000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allpapersuzie.com/thumbnails/detail/20121228/soldiers%20video%20games%20wings%20weapons%20fantasy%20art%20armor%20magic%20battles%20artwork%20perfect%20world%20warriors%20st_www.wallpaperhi.com_7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88294"/>
            <a:ext cx="9368368" cy="52697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2070949" y="907256"/>
            <a:ext cx="7772400" cy="1362075"/>
          </a:xfrm>
        </p:spPr>
        <p:txBody>
          <a:bodyPr/>
          <a:lstStyle/>
          <a:p>
            <a:pPr>
              <a:defRPr/>
            </a:pPr>
            <a:r>
              <a:rPr lang="nl-BE" dirty="0"/>
              <a:t>Case 3: OO Game</a:t>
            </a:r>
          </a:p>
        </p:txBody>
      </p:sp>
      <p:sp>
        <p:nvSpPr>
          <p:cNvPr id="149507" name="Tijdelijke aanduiding voor tekst 2"/>
          <p:cNvSpPr>
            <a:spLocks noGrp="1"/>
          </p:cNvSpPr>
          <p:nvPr>
            <p:ph type="body" idx="1"/>
          </p:nvPr>
        </p:nvSpPr>
        <p:spPr>
          <a:xfrm>
            <a:off x="2070949" y="-667544"/>
            <a:ext cx="7772400" cy="1500187"/>
          </a:xfrm>
        </p:spPr>
        <p:txBody>
          <a:bodyPr/>
          <a:lstStyle/>
          <a:p>
            <a:r>
              <a:rPr lang="nl-BE" dirty="0"/>
              <a:t>Putting </a:t>
            </a:r>
            <a:r>
              <a:rPr lang="nl-BE" dirty="0" err="1"/>
              <a:t>it</a:t>
            </a:r>
            <a:r>
              <a:rPr lang="nl-BE" dirty="0"/>
              <a:t> </a:t>
            </a:r>
            <a:r>
              <a:rPr lang="nl-BE" dirty="0" err="1"/>
              <a:t>all</a:t>
            </a:r>
            <a:r>
              <a:rPr lang="nl-BE" dirty="0"/>
              <a:t> </a:t>
            </a:r>
            <a:r>
              <a:rPr lang="nl-BE" dirty="0" err="1"/>
              <a:t>together</a:t>
            </a:r>
            <a:endParaRPr lang="nl-BE" dirty="0"/>
          </a:p>
        </p:txBody>
      </p:sp>
      <p:sp>
        <p:nvSpPr>
          <p:cNvPr id="19460" name="Tijdelijke aanduiding voor dianummer 3"/>
          <p:cNvSpPr>
            <a:spLocks noGrp="1"/>
          </p:cNvSpPr>
          <p:nvPr>
            <p:ph type="sldNum" sz="quarter" idx="10"/>
          </p:nvPr>
        </p:nvSpPr>
        <p:spPr/>
        <p:txBody>
          <a:bodyPr/>
          <a:lstStyle/>
          <a:p>
            <a:pPr>
              <a:defRPr/>
            </a:pPr>
            <a:r>
              <a:rPr lang="nl-NL" dirty="0"/>
              <a:t>| </a:t>
            </a:r>
            <a:fld id="{3EE0FDFE-66BA-4B23-A2FE-B4A14666A091}" type="slidenum">
              <a:rPr lang="nl-NL" smtClean="0"/>
              <a:pPr>
                <a:defRPr/>
              </a:pPr>
              <a:t>23</a:t>
            </a:fld>
            <a:endParaRPr lang="nl-NL" dirty="0"/>
          </a:p>
        </p:txBody>
      </p:sp>
    </p:spTree>
    <p:extLst>
      <p:ext uri="{BB962C8B-B14F-4D97-AF65-F5344CB8AC3E}">
        <p14:creationId xmlns:p14="http://schemas.microsoft.com/office/powerpoint/2010/main" val="3985180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SOLID </a:t>
            </a:r>
            <a:r>
              <a:rPr lang="en-IE" dirty="0" err="1"/>
              <a:t>principes</a:t>
            </a:r>
            <a:endParaRPr lang="en-IE" dirty="0"/>
          </a:p>
        </p:txBody>
      </p:sp>
      <p:sp>
        <p:nvSpPr>
          <p:cNvPr id="3" name="Tijdelijke aanduiding voor inhoud 2"/>
          <p:cNvSpPr>
            <a:spLocks noGrp="1"/>
          </p:cNvSpPr>
          <p:nvPr>
            <p:ph idx="1"/>
          </p:nvPr>
        </p:nvSpPr>
        <p:spPr/>
        <p:txBody>
          <a:bodyPr/>
          <a:lstStyle/>
          <a:p>
            <a:r>
              <a:rPr lang="en-IE" dirty="0" err="1"/>
              <a:t>Hoofdprincipes</a:t>
            </a:r>
            <a:r>
              <a:rPr lang="en-IE" dirty="0"/>
              <a:t> </a:t>
            </a:r>
            <a:r>
              <a:rPr lang="en-IE" dirty="0" err="1"/>
              <a:t>om</a:t>
            </a:r>
            <a:r>
              <a:rPr lang="en-IE" dirty="0"/>
              <a:t> </a:t>
            </a:r>
            <a:r>
              <a:rPr lang="en-IE" dirty="0" err="1"/>
              <a:t>aan</a:t>
            </a:r>
            <a:r>
              <a:rPr lang="en-IE" dirty="0"/>
              <a:t> </a:t>
            </a:r>
            <a:r>
              <a:rPr lang="en-IE" dirty="0" err="1"/>
              <a:t>goede</a:t>
            </a:r>
            <a:r>
              <a:rPr lang="en-IE" dirty="0"/>
              <a:t> OOD </a:t>
            </a:r>
            <a:r>
              <a:rPr lang="en-IE" dirty="0" err="1"/>
              <a:t>te</a:t>
            </a:r>
            <a:r>
              <a:rPr lang="en-IE" dirty="0"/>
              <a:t> </a:t>
            </a:r>
            <a:r>
              <a:rPr lang="en-IE" dirty="0" err="1"/>
              <a:t>doen</a:t>
            </a:r>
            <a:r>
              <a:rPr lang="en-IE" dirty="0"/>
              <a:t> (= object oriented design)</a:t>
            </a:r>
          </a:p>
          <a:p>
            <a:pPr lvl="1"/>
            <a:r>
              <a:rPr lang="en-IE" sz="1600" i="1" dirty="0"/>
              <a:t>A class should have one, and only one, reason to change. </a:t>
            </a:r>
          </a:p>
          <a:p>
            <a:pPr lvl="2"/>
            <a:r>
              <a:rPr lang="en-IE" sz="1400" b="1" i="1" u="sng" dirty="0"/>
              <a:t>“A class should concentrate on doing one thing”</a:t>
            </a:r>
          </a:p>
          <a:p>
            <a:pPr lvl="1"/>
            <a:r>
              <a:rPr lang="en-IE" sz="1600" i="1" dirty="0"/>
              <a:t>Software entities (classes, modules, functions, etc.) should be open for extension, but closed for modification.</a:t>
            </a:r>
          </a:p>
          <a:p>
            <a:pPr lvl="2"/>
            <a:r>
              <a:rPr lang="en-IE" sz="1400" b="1" u="sng" dirty="0"/>
              <a:t>“Change a class' behaviour using inheritance and composition”</a:t>
            </a:r>
          </a:p>
          <a:p>
            <a:pPr lvl="1"/>
            <a:r>
              <a:rPr lang="en-IE" sz="1600" i="1" dirty="0"/>
              <a:t>Functions that use pointers or references to base classes must be able to use objects of derived classes without knowing it.</a:t>
            </a:r>
          </a:p>
          <a:p>
            <a:pPr lvl="2"/>
            <a:r>
              <a:rPr lang="en-IE" sz="1400" b="1" u="sng" dirty="0"/>
              <a:t>“Subclasses should behave nicely when used in place of their base class”</a:t>
            </a:r>
          </a:p>
          <a:p>
            <a:pPr lvl="1"/>
            <a:r>
              <a:rPr lang="en-IE" sz="1600" i="1" dirty="0"/>
              <a:t>Clients should not be forced to depend upon interfaces that they do not use.</a:t>
            </a:r>
          </a:p>
          <a:p>
            <a:pPr lvl="2"/>
            <a:r>
              <a:rPr lang="en-IE" sz="1400" b="1" i="1" dirty="0"/>
              <a:t>“Keep interfaces small and cohesive”</a:t>
            </a:r>
          </a:p>
          <a:p>
            <a:pPr lvl="1"/>
            <a:r>
              <a:rPr lang="en-IE" sz="1600" i="1" dirty="0"/>
              <a:t>A. High level modules should not depend upon low level modules. Both should depend upon abstractions.</a:t>
            </a:r>
            <a:br>
              <a:rPr lang="en-IE" sz="1600" i="1" dirty="0"/>
            </a:br>
            <a:r>
              <a:rPr lang="en-IE" sz="1600" i="1" dirty="0"/>
              <a:t>B. Abstractions should not depend upon details. Details should depend upon abstractions.”</a:t>
            </a:r>
          </a:p>
          <a:p>
            <a:pPr lvl="2"/>
            <a:r>
              <a:rPr lang="en-IE" sz="1400" b="1" u="sng" dirty="0"/>
              <a:t>“Use lots of interfaces and abstractions”</a:t>
            </a:r>
          </a:p>
          <a:p>
            <a:pPr lvl="1"/>
            <a:endParaRPr lang="en-IE" sz="1600"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24</a:t>
            </a:fld>
            <a:endParaRPr lang="nl-NL" dirty="0"/>
          </a:p>
        </p:txBody>
      </p:sp>
      <p:sp>
        <p:nvSpPr>
          <p:cNvPr id="5" name="Rechthoek 4"/>
          <p:cNvSpPr/>
          <p:nvPr/>
        </p:nvSpPr>
        <p:spPr>
          <a:xfrm>
            <a:off x="4607442" y="6242441"/>
            <a:ext cx="5624623" cy="461665"/>
          </a:xfrm>
          <a:prstGeom prst="rect">
            <a:avLst/>
          </a:prstGeom>
        </p:spPr>
        <p:txBody>
          <a:bodyPr wrap="square">
            <a:spAutoFit/>
          </a:bodyPr>
          <a:lstStyle/>
          <a:p>
            <a:r>
              <a:rPr lang="en-IE" sz="1200" dirty="0">
                <a:hlinkClick r:id="rId2"/>
              </a:rPr>
              <a:t>http://butunclebob.com/ArticleS.UncleBob.PrinciplesOfOod </a:t>
            </a:r>
          </a:p>
          <a:p>
            <a:r>
              <a:rPr lang="en-IE" sz="1200" dirty="0">
                <a:hlinkClick r:id="rId2"/>
              </a:rPr>
              <a:t>http://www.davesquared.net/2009/01/introduction-to-solid-principles-of-oo.html</a:t>
            </a:r>
            <a:r>
              <a:rPr lang="en-IE" sz="1200" dirty="0"/>
              <a:t> </a:t>
            </a:r>
          </a:p>
        </p:txBody>
      </p:sp>
    </p:spTree>
    <p:extLst>
      <p:ext uri="{BB962C8B-B14F-4D97-AF65-F5344CB8AC3E}">
        <p14:creationId xmlns:p14="http://schemas.microsoft.com/office/powerpoint/2010/main" val="2538402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p:txBody>
          <a:bodyPr/>
          <a:lstStyle/>
          <a:p>
            <a:r>
              <a:rPr lang="en-IE"/>
              <a:t>Het concept</a:t>
            </a:r>
          </a:p>
        </p:txBody>
      </p:sp>
      <p:sp>
        <p:nvSpPr>
          <p:cNvPr id="4099" name="Tijdelijke aanduiding voor inhoud 2"/>
          <p:cNvSpPr>
            <a:spLocks noGrp="1"/>
          </p:cNvSpPr>
          <p:nvPr>
            <p:ph idx="1"/>
          </p:nvPr>
        </p:nvSpPr>
        <p:spPr/>
        <p:txBody>
          <a:bodyPr/>
          <a:lstStyle/>
          <a:p>
            <a:r>
              <a:rPr lang="en-IE" b="1" dirty="0" err="1"/>
              <a:t>GameUnit</a:t>
            </a:r>
            <a:r>
              <a:rPr lang="en-IE" b="1" dirty="0"/>
              <a:t>:</a:t>
            </a:r>
          </a:p>
          <a:p>
            <a:pPr lvl="1"/>
            <a:r>
              <a:rPr lang="en-IE" dirty="0" err="1"/>
              <a:t>Basisunit</a:t>
            </a:r>
            <a:r>
              <a:rPr lang="en-IE" dirty="0"/>
              <a:t> </a:t>
            </a:r>
            <a:r>
              <a:rPr lang="en-IE" dirty="0" err="1"/>
              <a:t>waar</a:t>
            </a:r>
            <a:r>
              <a:rPr lang="en-IE" dirty="0"/>
              <a:t> </a:t>
            </a:r>
            <a:r>
              <a:rPr lang="en-IE" dirty="0" err="1"/>
              <a:t>alle</a:t>
            </a:r>
            <a:r>
              <a:rPr lang="en-IE" dirty="0"/>
              <a:t> </a:t>
            </a:r>
            <a:r>
              <a:rPr lang="en-IE" dirty="0" err="1"/>
              <a:t>andere</a:t>
            </a:r>
            <a:r>
              <a:rPr lang="en-IE" dirty="0"/>
              <a:t> units van </a:t>
            </a:r>
            <a:r>
              <a:rPr lang="en-IE" dirty="0" err="1"/>
              <a:t>overerven</a:t>
            </a:r>
            <a:endParaRPr lang="en-IE" dirty="0"/>
          </a:p>
          <a:p>
            <a:pPr lvl="2"/>
            <a:r>
              <a:rPr lang="en-IE" dirty="0" err="1"/>
              <a:t>Iedere</a:t>
            </a:r>
            <a:r>
              <a:rPr lang="en-IE" dirty="0"/>
              <a:t> unit </a:t>
            </a:r>
            <a:r>
              <a:rPr lang="en-IE" dirty="0" err="1"/>
              <a:t>heeft</a:t>
            </a:r>
            <a:r>
              <a:rPr lang="en-IE" dirty="0"/>
              <a:t> eigen naam</a:t>
            </a:r>
          </a:p>
          <a:p>
            <a:pPr lvl="2"/>
            <a:r>
              <a:rPr lang="en-IE" dirty="0" err="1"/>
              <a:t>Hoeveelheid</a:t>
            </a:r>
            <a:r>
              <a:rPr lang="en-IE" dirty="0"/>
              <a:t> </a:t>
            </a:r>
            <a:r>
              <a:rPr lang="en-IE" dirty="0" err="1"/>
              <a:t>schade</a:t>
            </a:r>
            <a:r>
              <a:rPr lang="en-IE" dirty="0"/>
              <a:t> van unit </a:t>
            </a:r>
            <a:r>
              <a:rPr lang="en-IE" dirty="0" err="1"/>
              <a:t>wordt</a:t>
            </a:r>
            <a:r>
              <a:rPr lang="en-IE" dirty="0"/>
              <a:t> </a:t>
            </a:r>
            <a:r>
              <a:rPr lang="en-IE" dirty="0" err="1"/>
              <a:t>bijgehouden</a:t>
            </a:r>
            <a:endParaRPr lang="en-IE" dirty="0"/>
          </a:p>
          <a:p>
            <a:pPr lvl="3"/>
            <a:r>
              <a:rPr lang="en-IE" dirty="0" err="1"/>
              <a:t>Indien</a:t>
            </a:r>
            <a:r>
              <a:rPr lang="en-IE" dirty="0"/>
              <a:t> </a:t>
            </a:r>
            <a:r>
              <a:rPr lang="en-IE" dirty="0" err="1"/>
              <a:t>schade</a:t>
            </a:r>
            <a:r>
              <a:rPr lang="en-IE" dirty="0"/>
              <a:t> &gt; 100 </a:t>
            </a:r>
            <a:r>
              <a:rPr lang="en-IE" dirty="0" err="1"/>
              <a:t>sterft</a:t>
            </a:r>
            <a:r>
              <a:rPr lang="en-IE" dirty="0"/>
              <a:t> unit</a:t>
            </a:r>
          </a:p>
          <a:p>
            <a:pPr lvl="2"/>
            <a:r>
              <a:rPr lang="en-IE" dirty="0" err="1"/>
              <a:t>Alle</a:t>
            </a:r>
            <a:r>
              <a:rPr lang="en-IE" dirty="0"/>
              <a:t> units </a:t>
            </a:r>
            <a:r>
              <a:rPr lang="en-IE" dirty="0" err="1"/>
              <a:t>rapporteren</a:t>
            </a:r>
            <a:r>
              <a:rPr lang="en-IE" dirty="0"/>
              <a:t> </a:t>
            </a:r>
            <a:r>
              <a:rPr lang="en-IE" dirty="0" err="1"/>
              <a:t>wanneer</a:t>
            </a:r>
            <a:r>
              <a:rPr lang="en-IE" dirty="0"/>
              <a:t> hen </a:t>
            </a:r>
            <a:r>
              <a:rPr lang="en-IE" dirty="0" err="1"/>
              <a:t>dat</a:t>
            </a:r>
            <a:r>
              <a:rPr lang="en-IE" dirty="0"/>
              <a:t> </a:t>
            </a:r>
            <a:r>
              <a:rPr lang="en-IE" dirty="0" err="1"/>
              <a:t>gevraagd</a:t>
            </a:r>
            <a:r>
              <a:rPr lang="en-IE" dirty="0"/>
              <a:t> </a:t>
            </a:r>
            <a:r>
              <a:rPr lang="en-IE" dirty="0" err="1"/>
              <a:t>wordt</a:t>
            </a:r>
            <a:r>
              <a:rPr lang="en-IE" dirty="0"/>
              <a:t>.</a:t>
            </a:r>
          </a:p>
          <a:p>
            <a:pPr lvl="3"/>
            <a:endParaRPr lang="en-IE" dirty="0"/>
          </a:p>
          <a:p>
            <a:r>
              <a:rPr lang="en-IE" b="1" dirty="0" err="1"/>
              <a:t>HeroUnit</a:t>
            </a:r>
            <a:r>
              <a:rPr lang="en-IE" b="1" dirty="0"/>
              <a:t>:</a:t>
            </a:r>
          </a:p>
          <a:p>
            <a:pPr lvl="1"/>
            <a:r>
              <a:rPr lang="en-IE" dirty="0" err="1"/>
              <a:t>Basisunit</a:t>
            </a:r>
            <a:r>
              <a:rPr lang="en-IE" dirty="0"/>
              <a:t> </a:t>
            </a:r>
            <a:r>
              <a:rPr lang="en-IE" dirty="0" err="1"/>
              <a:t>dat</a:t>
            </a:r>
            <a:r>
              <a:rPr lang="en-IE" dirty="0"/>
              <a:t> extra </a:t>
            </a:r>
            <a:r>
              <a:rPr lang="en-IE" dirty="0" err="1"/>
              <a:t>levens</a:t>
            </a:r>
            <a:r>
              <a:rPr lang="en-IE" dirty="0"/>
              <a:t> </a:t>
            </a:r>
            <a:r>
              <a:rPr lang="en-IE" dirty="0" err="1"/>
              <a:t>heeft</a:t>
            </a:r>
            <a:endParaRPr lang="en-IE" dirty="0"/>
          </a:p>
          <a:p>
            <a:pPr lvl="2"/>
            <a:r>
              <a:rPr lang="en-IE" dirty="0" err="1"/>
              <a:t>Indien</a:t>
            </a:r>
            <a:r>
              <a:rPr lang="en-IE" dirty="0"/>
              <a:t> </a:t>
            </a:r>
            <a:r>
              <a:rPr lang="en-IE" dirty="0" err="1"/>
              <a:t>herounit</a:t>
            </a:r>
            <a:r>
              <a:rPr lang="en-IE" dirty="0"/>
              <a:t> </a:t>
            </a:r>
            <a:r>
              <a:rPr lang="en-IE" dirty="0" err="1"/>
              <a:t>sterft</a:t>
            </a:r>
            <a:r>
              <a:rPr lang="en-IE" dirty="0"/>
              <a:t> </a:t>
            </a:r>
            <a:r>
              <a:rPr lang="en-IE" dirty="0" err="1"/>
              <a:t>en</a:t>
            </a:r>
            <a:r>
              <a:rPr lang="en-IE" dirty="0"/>
              <a:t> extra </a:t>
            </a:r>
            <a:r>
              <a:rPr lang="en-IE" dirty="0" err="1"/>
              <a:t>levens</a:t>
            </a:r>
            <a:r>
              <a:rPr lang="en-IE" dirty="0"/>
              <a:t> </a:t>
            </a:r>
            <a:r>
              <a:rPr lang="en-IE" dirty="0" err="1"/>
              <a:t>zijn</a:t>
            </a:r>
            <a:r>
              <a:rPr lang="en-IE" dirty="0"/>
              <a:t> </a:t>
            </a:r>
            <a:r>
              <a:rPr lang="en-IE" dirty="0" err="1"/>
              <a:t>voorradig</a:t>
            </a:r>
            <a:r>
              <a:rPr lang="en-IE" dirty="0"/>
              <a:t> dan </a:t>
            </a:r>
            <a:r>
              <a:rPr lang="en-IE" dirty="0" err="1"/>
              <a:t>blijft</a:t>
            </a:r>
            <a:r>
              <a:rPr lang="en-IE" dirty="0"/>
              <a:t> </a:t>
            </a:r>
            <a:r>
              <a:rPr lang="en-IE" dirty="0" err="1"/>
              <a:t>deze</a:t>
            </a:r>
            <a:r>
              <a:rPr lang="en-IE" dirty="0"/>
              <a:t> unit in </a:t>
            </a:r>
            <a:r>
              <a:rPr lang="en-IE" dirty="0" err="1"/>
              <a:t>leven</a:t>
            </a:r>
            <a:endParaRPr lang="en-IE" dirty="0"/>
          </a:p>
          <a:p>
            <a:pPr lvl="2"/>
            <a:endParaRPr lang="en-IE" dirty="0"/>
          </a:p>
          <a:p>
            <a:pPr lvl="2"/>
            <a:endParaRPr lang="en-IE" dirty="0"/>
          </a:p>
          <a:p>
            <a:pPr>
              <a:buFont typeface="Times" charset="0"/>
              <a:buNone/>
            </a:pPr>
            <a:endParaRPr lang="en-IE" dirty="0"/>
          </a:p>
        </p:txBody>
      </p:sp>
      <p:sp>
        <p:nvSpPr>
          <p:cNvPr id="4100"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F9D7F638-C93B-48A6-A3F9-0D75661606C2}" type="slidenum">
              <a:rPr lang="nl-NL" smtClean="0"/>
              <a:pPr/>
              <a:t>25</a:t>
            </a:fld>
            <a:endParaRPr lang="nl-NL" dirty="0"/>
          </a:p>
        </p:txBody>
      </p:sp>
    </p:spTree>
    <p:extLst>
      <p:ext uri="{BB962C8B-B14F-4D97-AF65-F5344CB8AC3E}">
        <p14:creationId xmlns:p14="http://schemas.microsoft.com/office/powerpoint/2010/main" val="3203571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Het doel</a:t>
            </a:r>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26</a:t>
            </a:fld>
            <a:endParaRPr lang="nl-NL" dirty="0"/>
          </a:p>
        </p:txBody>
      </p:sp>
      <p:pic>
        <p:nvPicPr>
          <p:cNvPr id="5" name="Afbeelding 4"/>
          <p:cNvPicPr>
            <a:picLocks noChangeAspect="1"/>
          </p:cNvPicPr>
          <p:nvPr/>
        </p:nvPicPr>
        <p:blipFill>
          <a:blip r:embed="rId2"/>
          <a:stretch>
            <a:fillRect/>
          </a:stretch>
        </p:blipFill>
        <p:spPr>
          <a:xfrm>
            <a:off x="3662880" y="0"/>
            <a:ext cx="6869318" cy="6869318"/>
          </a:xfrm>
          <a:prstGeom prst="rect">
            <a:avLst/>
          </a:prstGeom>
        </p:spPr>
      </p:pic>
    </p:spTree>
    <p:extLst>
      <p:ext uri="{BB962C8B-B14F-4D97-AF65-F5344CB8AC3E}">
        <p14:creationId xmlns:p14="http://schemas.microsoft.com/office/powerpoint/2010/main" val="3867390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r>
              <a:rPr lang="en-IE"/>
              <a:t>Design</a:t>
            </a:r>
          </a:p>
        </p:txBody>
      </p:sp>
      <p:sp>
        <p:nvSpPr>
          <p:cNvPr id="5123" name="Tijdelijke aanduiding voor inhoud 2"/>
          <p:cNvSpPr>
            <a:spLocks noGrp="1"/>
          </p:cNvSpPr>
          <p:nvPr>
            <p:ph idx="1"/>
          </p:nvPr>
        </p:nvSpPr>
        <p:spPr/>
        <p:txBody>
          <a:bodyPr/>
          <a:lstStyle/>
          <a:p>
            <a:endParaRPr lang="en-IE"/>
          </a:p>
        </p:txBody>
      </p:sp>
      <p:sp>
        <p:nvSpPr>
          <p:cNvPr id="5124"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6499C540-54C1-402D-B337-A5C4B04C563C}" type="slidenum">
              <a:rPr lang="nl-NL" smtClean="0"/>
              <a:pPr/>
              <a:t>27</a:t>
            </a:fld>
            <a:endParaRPr lang="nl-NL" dirty="0"/>
          </a:p>
        </p:txBody>
      </p:sp>
      <p:pic>
        <p:nvPicPr>
          <p:cNvPr id="51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592" y="1162051"/>
            <a:ext cx="4098816" cy="439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620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el 1"/>
          <p:cNvSpPr>
            <a:spLocks noGrp="1"/>
          </p:cNvSpPr>
          <p:nvPr>
            <p:ph type="title"/>
          </p:nvPr>
        </p:nvSpPr>
        <p:spPr/>
        <p:txBody>
          <a:bodyPr/>
          <a:lstStyle/>
          <a:p>
            <a:r>
              <a:rPr lang="en-IE"/>
              <a:t>Design</a:t>
            </a:r>
          </a:p>
        </p:txBody>
      </p:sp>
      <p:sp>
        <p:nvSpPr>
          <p:cNvPr id="6147" name="Tijdelijke aanduiding voor inhoud 2"/>
          <p:cNvSpPr>
            <a:spLocks noGrp="1"/>
          </p:cNvSpPr>
          <p:nvPr>
            <p:ph idx="1"/>
          </p:nvPr>
        </p:nvSpPr>
        <p:spPr/>
        <p:txBody>
          <a:bodyPr/>
          <a:lstStyle/>
          <a:p>
            <a:endParaRPr lang="en-IE"/>
          </a:p>
        </p:txBody>
      </p:sp>
      <p:sp>
        <p:nvSpPr>
          <p:cNvPr id="6148"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85B3D13B-0ADD-4A65-96DF-4570F7823B86}" type="slidenum">
              <a:rPr lang="nl-NL" smtClean="0"/>
              <a:pPr/>
              <a:t>28</a:t>
            </a:fld>
            <a:endParaRPr lang="nl-NL" dirty="0"/>
          </a:p>
        </p:txBody>
      </p:sp>
      <p:pic>
        <p:nvPicPr>
          <p:cNvPr id="614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855" y="1162051"/>
            <a:ext cx="6258958" cy="481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817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1"/>
          <p:cNvSpPr>
            <a:spLocks noGrp="1"/>
          </p:cNvSpPr>
          <p:nvPr>
            <p:ph type="title"/>
          </p:nvPr>
        </p:nvSpPr>
        <p:spPr/>
        <p:txBody>
          <a:bodyPr/>
          <a:lstStyle/>
          <a:p>
            <a:endParaRPr lang="en-IE"/>
          </a:p>
        </p:txBody>
      </p:sp>
      <p:sp>
        <p:nvSpPr>
          <p:cNvPr id="7171" name="Tijdelijke aanduiding voor inhoud 2"/>
          <p:cNvSpPr>
            <a:spLocks noGrp="1"/>
          </p:cNvSpPr>
          <p:nvPr>
            <p:ph idx="1"/>
          </p:nvPr>
        </p:nvSpPr>
        <p:spPr/>
        <p:txBody>
          <a:bodyPr/>
          <a:lstStyle/>
          <a:p>
            <a:r>
              <a:rPr lang="en-IE"/>
              <a:t>Let’s prog</a:t>
            </a:r>
          </a:p>
        </p:txBody>
      </p:sp>
      <p:sp>
        <p:nvSpPr>
          <p:cNvPr id="7172"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9B2FB397-772F-4BD2-B815-9EEA40D458BB}" type="slidenum">
              <a:rPr lang="nl-NL" smtClean="0"/>
              <a:pPr/>
              <a:t>29</a:t>
            </a:fld>
            <a:endParaRPr lang="nl-NL" dirty="0"/>
          </a:p>
        </p:txBody>
      </p:sp>
      <p:pic>
        <p:nvPicPr>
          <p:cNvPr id="5" name="Picture 2" descr="http://talktomeguy.com/wp-content/uploads/2010/11/code-monkey-15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058" y="1762347"/>
            <a:ext cx="3852900" cy="38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397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en-US"/>
              <a:t>Overloading Operators</a:t>
            </a:r>
          </a:p>
        </p:txBody>
      </p:sp>
      <p:sp>
        <p:nvSpPr>
          <p:cNvPr id="45061" name="Rectangle 3"/>
          <p:cNvSpPr>
            <a:spLocks noGrp="1" noChangeArrowheads="1"/>
          </p:cNvSpPr>
          <p:nvPr>
            <p:ph type="body" idx="1"/>
          </p:nvPr>
        </p:nvSpPr>
        <p:spPr>
          <a:xfrm>
            <a:off x="1981200" y="1447800"/>
            <a:ext cx="8305800" cy="4572000"/>
          </a:xfrm>
        </p:spPr>
        <p:txBody>
          <a:bodyPr/>
          <a:lstStyle/>
          <a:p>
            <a:pPr eaLnBrk="1" hangingPunct="1"/>
            <a:r>
              <a:rPr lang="en-US" dirty="0"/>
              <a:t>Overload operators</a:t>
            </a:r>
          </a:p>
          <a:p>
            <a:pPr lvl="1" eaLnBrk="1" hangingPunct="1"/>
            <a:r>
              <a:rPr lang="en-US" dirty="0"/>
              <a:t>Enable you to use arithmetic symbols with your own objects</a:t>
            </a:r>
          </a:p>
          <a:p>
            <a:pPr lvl="1" eaLnBrk="1" hangingPunct="1"/>
            <a:endParaRPr lang="en-US" dirty="0"/>
          </a:p>
          <a:p>
            <a:pPr lvl="1" eaLnBrk="1" hangingPunct="1"/>
            <a:endParaRPr lang="en-US" dirty="0"/>
          </a:p>
          <a:p>
            <a:pPr lvl="1" eaLnBrk="1" hangingPunct="1"/>
            <a:endParaRPr lang="en-US" dirty="0"/>
          </a:p>
          <a:p>
            <a:pPr lvl="1" eaLnBrk="1" hangingPunct="1">
              <a:buFontTx/>
              <a:buNone/>
            </a:pPr>
            <a:endParaRPr lang="en-US" dirty="0"/>
          </a:p>
        </p:txBody>
      </p:sp>
      <p:grpSp>
        <p:nvGrpSpPr>
          <p:cNvPr id="4" name="Groep 3"/>
          <p:cNvGrpSpPr/>
          <p:nvPr/>
        </p:nvGrpSpPr>
        <p:grpSpPr>
          <a:xfrm>
            <a:off x="1524001" y="5522504"/>
            <a:ext cx="2057217" cy="1335496"/>
            <a:chOff x="3251290" y="2050597"/>
            <a:chExt cx="5619750" cy="2495550"/>
          </a:xfrm>
        </p:grpSpPr>
        <p:grpSp>
          <p:nvGrpSpPr>
            <p:cNvPr id="5" name="Groep 4"/>
            <p:cNvGrpSpPr/>
            <p:nvPr/>
          </p:nvGrpSpPr>
          <p:grpSpPr>
            <a:xfrm>
              <a:off x="3251290" y="2050597"/>
              <a:ext cx="5619750" cy="2495550"/>
              <a:chOff x="1762125" y="2181225"/>
              <a:chExt cx="5619750" cy="2495550"/>
            </a:xfrm>
          </p:grpSpPr>
          <p:pic>
            <p:nvPicPr>
              <p:cNvPr id="7" name="Afbeelding 6"/>
              <p:cNvPicPr>
                <a:picLocks noChangeAspect="1"/>
              </p:cNvPicPr>
              <p:nvPr/>
            </p:nvPicPr>
            <p:blipFill>
              <a:blip r:embed="rId3">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8" name="Tekstvak 7"/>
              <p:cNvSpPr txBox="1"/>
              <p:nvPr/>
            </p:nvSpPr>
            <p:spPr>
              <a:xfrm>
                <a:off x="2571997" y="3003640"/>
                <a:ext cx="2510714" cy="977705"/>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CK</a:t>
                </a:r>
              </a:p>
            </p:txBody>
          </p:sp>
        </p:grpSp>
        <p:pic>
          <p:nvPicPr>
            <p:cNvPr id="6" name="Picture 2" descr="http://thumbs.dreamstime.com/x/information-technology-abstract-background-8089524.jp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47780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1"/>
          <p:cNvSpPr>
            <a:spLocks noGrp="1"/>
          </p:cNvSpPr>
          <p:nvPr>
            <p:ph type="title"/>
          </p:nvPr>
        </p:nvSpPr>
        <p:spPr/>
        <p:txBody>
          <a:bodyPr/>
          <a:lstStyle/>
          <a:p>
            <a:r>
              <a:rPr lang="en-IE"/>
              <a:t>Speciale krachten</a:t>
            </a:r>
          </a:p>
        </p:txBody>
      </p:sp>
      <p:sp>
        <p:nvSpPr>
          <p:cNvPr id="8195" name="Tijdelijke aanduiding voor inhoud 2"/>
          <p:cNvSpPr>
            <a:spLocks noGrp="1"/>
          </p:cNvSpPr>
          <p:nvPr>
            <p:ph idx="1"/>
          </p:nvPr>
        </p:nvSpPr>
        <p:spPr/>
        <p:txBody>
          <a:bodyPr/>
          <a:lstStyle/>
          <a:p>
            <a:r>
              <a:rPr lang="en-IE" dirty="0" err="1"/>
              <a:t>Sommige</a:t>
            </a:r>
            <a:r>
              <a:rPr lang="en-IE" dirty="0"/>
              <a:t> units (hero’s en </a:t>
            </a:r>
            <a:r>
              <a:rPr lang="en-IE" dirty="0" err="1"/>
              <a:t>basisunits</a:t>
            </a:r>
            <a:r>
              <a:rPr lang="en-IE" dirty="0"/>
              <a:t>) </a:t>
            </a:r>
            <a:r>
              <a:rPr lang="en-IE" dirty="0" err="1"/>
              <a:t>kunnen</a:t>
            </a:r>
            <a:r>
              <a:rPr lang="en-IE" dirty="0"/>
              <a:t> extra </a:t>
            </a:r>
            <a:r>
              <a:rPr lang="en-IE" dirty="0" err="1"/>
              <a:t>krachten</a:t>
            </a:r>
            <a:r>
              <a:rPr lang="en-IE" dirty="0"/>
              <a:t> </a:t>
            </a:r>
            <a:r>
              <a:rPr lang="en-IE" dirty="0" err="1"/>
              <a:t>hebben</a:t>
            </a:r>
            <a:r>
              <a:rPr lang="en-IE" dirty="0"/>
              <a:t>, </a:t>
            </a:r>
            <a:r>
              <a:rPr lang="en-IE" dirty="0" err="1"/>
              <a:t>namelijk</a:t>
            </a:r>
            <a:endParaRPr lang="en-IE" dirty="0"/>
          </a:p>
          <a:p>
            <a:pPr lvl="1"/>
            <a:r>
              <a:rPr lang="en-IE" b="1" dirty="0"/>
              <a:t>The Force:</a:t>
            </a:r>
            <a:r>
              <a:rPr lang="en-IE" dirty="0"/>
              <a:t> </a:t>
            </a:r>
            <a:r>
              <a:rPr lang="en-IE" dirty="0" err="1"/>
              <a:t>mogelijkheid</a:t>
            </a:r>
            <a:r>
              <a:rPr lang="en-IE" dirty="0"/>
              <a:t> om </a:t>
            </a:r>
            <a:r>
              <a:rPr lang="en-IE" dirty="0" err="1"/>
              <a:t>schade</a:t>
            </a:r>
            <a:r>
              <a:rPr lang="en-IE" dirty="0"/>
              <a:t> van unit </a:t>
            </a:r>
            <a:r>
              <a:rPr lang="en-IE" dirty="0" err="1"/>
              <a:t>zelf</a:t>
            </a:r>
            <a:r>
              <a:rPr lang="en-IE" dirty="0"/>
              <a:t> met x </a:t>
            </a:r>
            <a:r>
              <a:rPr lang="en-IE" dirty="0" err="1"/>
              <a:t>verlaagt</a:t>
            </a:r>
            <a:r>
              <a:rPr lang="en-IE" dirty="0"/>
              <a:t>.</a:t>
            </a:r>
          </a:p>
          <a:p>
            <a:pPr lvl="1"/>
            <a:endParaRPr lang="en-IE" dirty="0"/>
          </a:p>
          <a:p>
            <a:pPr lvl="1"/>
            <a:r>
              <a:rPr lang="en-IE" b="1" dirty="0"/>
              <a:t>Healing:</a:t>
            </a:r>
            <a:r>
              <a:rPr lang="en-IE" dirty="0"/>
              <a:t> </a:t>
            </a:r>
            <a:r>
              <a:rPr lang="en-IE" dirty="0" err="1"/>
              <a:t>mogelijkheid</a:t>
            </a:r>
            <a:r>
              <a:rPr lang="en-IE" dirty="0"/>
              <a:t> om </a:t>
            </a:r>
            <a:r>
              <a:rPr lang="en-IE" dirty="0" err="1"/>
              <a:t>schade</a:t>
            </a:r>
            <a:r>
              <a:rPr lang="en-IE" dirty="0"/>
              <a:t> van </a:t>
            </a:r>
            <a:r>
              <a:rPr lang="en-IE" dirty="0" err="1"/>
              <a:t>andere</a:t>
            </a:r>
            <a:r>
              <a:rPr lang="en-IE" dirty="0"/>
              <a:t> units </a:t>
            </a:r>
            <a:r>
              <a:rPr lang="en-IE" dirty="0" err="1"/>
              <a:t>te</a:t>
            </a:r>
            <a:r>
              <a:rPr lang="en-IE" dirty="0"/>
              <a:t> </a:t>
            </a:r>
            <a:r>
              <a:rPr lang="en-IE" dirty="0" err="1"/>
              <a:t>verlagen</a:t>
            </a:r>
            <a:r>
              <a:rPr lang="en-IE" dirty="0"/>
              <a:t> en om </a:t>
            </a:r>
            <a:r>
              <a:rPr lang="en-IE" dirty="0" err="1"/>
              <a:t>dode</a:t>
            </a:r>
            <a:r>
              <a:rPr lang="en-IE" dirty="0"/>
              <a:t> units </a:t>
            </a:r>
            <a:r>
              <a:rPr lang="en-IE" dirty="0" err="1"/>
              <a:t>terug</a:t>
            </a:r>
            <a:r>
              <a:rPr lang="en-IE" dirty="0"/>
              <a:t> tot </a:t>
            </a:r>
            <a:r>
              <a:rPr lang="en-IE" dirty="0" err="1"/>
              <a:t>leven</a:t>
            </a:r>
            <a:r>
              <a:rPr lang="en-IE" dirty="0"/>
              <a:t> </a:t>
            </a:r>
            <a:r>
              <a:rPr lang="en-IE" dirty="0" err="1"/>
              <a:t>te</a:t>
            </a:r>
            <a:r>
              <a:rPr lang="en-IE" dirty="0"/>
              <a:t> </a:t>
            </a:r>
            <a:r>
              <a:rPr lang="en-IE" dirty="0" err="1"/>
              <a:t>wekken</a:t>
            </a:r>
            <a:endParaRPr lang="en-IE" dirty="0"/>
          </a:p>
        </p:txBody>
      </p:sp>
      <p:sp>
        <p:nvSpPr>
          <p:cNvPr id="8196"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8259AE0B-8ECB-4BE1-9267-1D94B44FE042}" type="slidenum">
              <a:rPr lang="nl-NL" smtClean="0"/>
              <a:pPr/>
              <a:t>30</a:t>
            </a:fld>
            <a:endParaRPr lang="nl-NL" dirty="0"/>
          </a:p>
        </p:txBody>
      </p:sp>
    </p:spTree>
    <p:extLst>
      <p:ext uri="{BB962C8B-B14F-4D97-AF65-F5344CB8AC3E}">
        <p14:creationId xmlns:p14="http://schemas.microsoft.com/office/powerpoint/2010/main" val="1048671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p:txBody>
          <a:bodyPr/>
          <a:lstStyle/>
          <a:p>
            <a:r>
              <a:rPr lang="en-IE"/>
              <a:t>Interface needed</a:t>
            </a:r>
          </a:p>
        </p:txBody>
      </p:sp>
      <p:sp>
        <p:nvSpPr>
          <p:cNvPr id="9219" name="Tijdelijke aanduiding voor inhoud 2"/>
          <p:cNvSpPr>
            <a:spLocks noGrp="1"/>
          </p:cNvSpPr>
          <p:nvPr>
            <p:ph idx="1"/>
          </p:nvPr>
        </p:nvSpPr>
        <p:spPr/>
        <p:txBody>
          <a:bodyPr/>
          <a:lstStyle/>
          <a:p>
            <a:endParaRPr lang="en-IE"/>
          </a:p>
        </p:txBody>
      </p:sp>
      <p:sp>
        <p:nvSpPr>
          <p:cNvPr id="9220"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588EDEF6-9E88-4E71-A78F-8F1527D9D9D7}" type="slidenum">
              <a:rPr lang="nl-NL" smtClean="0"/>
              <a:pPr/>
              <a:t>31</a:t>
            </a:fld>
            <a:endParaRPr lang="nl-NL" dirty="0"/>
          </a:p>
        </p:txBody>
      </p:sp>
      <p:pic>
        <p:nvPicPr>
          <p:cNvPr id="92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599" y="2116160"/>
            <a:ext cx="6561565" cy="362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0149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el 1"/>
          <p:cNvSpPr>
            <a:spLocks noGrp="1"/>
          </p:cNvSpPr>
          <p:nvPr>
            <p:ph type="title"/>
          </p:nvPr>
        </p:nvSpPr>
        <p:spPr/>
        <p:txBody>
          <a:bodyPr/>
          <a:lstStyle/>
          <a:p>
            <a:r>
              <a:rPr lang="en-IE"/>
              <a:t>Let’s prog</a:t>
            </a:r>
          </a:p>
        </p:txBody>
      </p:sp>
      <p:sp>
        <p:nvSpPr>
          <p:cNvPr id="10243" name="Tijdelijke aanduiding voor inhoud 2"/>
          <p:cNvSpPr>
            <a:spLocks noGrp="1"/>
          </p:cNvSpPr>
          <p:nvPr>
            <p:ph idx="1"/>
          </p:nvPr>
        </p:nvSpPr>
        <p:spPr/>
        <p:txBody>
          <a:bodyPr/>
          <a:lstStyle/>
          <a:p>
            <a:endParaRPr lang="en-IE"/>
          </a:p>
        </p:txBody>
      </p:sp>
      <p:sp>
        <p:nvSpPr>
          <p:cNvPr id="10244"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5EB4E474-CAE1-4DBB-9AAA-D43E27CBB4F5}" type="slidenum">
              <a:rPr lang="nl-NL" smtClean="0"/>
              <a:pPr/>
              <a:t>32</a:t>
            </a:fld>
            <a:endParaRPr lang="nl-NL" dirty="0"/>
          </a:p>
        </p:txBody>
      </p:sp>
      <p:pic>
        <p:nvPicPr>
          <p:cNvPr id="5" name="Picture 2" descr="http://talktomeguy.com/wp-content/uploads/2010/11/code-monkey-15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058" y="1762347"/>
            <a:ext cx="3852900" cy="38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66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p:txBody>
          <a:bodyPr/>
          <a:lstStyle/>
          <a:p>
            <a:r>
              <a:rPr lang="en-IE"/>
              <a:t>Type units</a:t>
            </a:r>
          </a:p>
        </p:txBody>
      </p:sp>
      <p:sp>
        <p:nvSpPr>
          <p:cNvPr id="11267" name="Tijdelijke aanduiding voor inhoud 2"/>
          <p:cNvSpPr>
            <a:spLocks noGrp="1"/>
          </p:cNvSpPr>
          <p:nvPr>
            <p:ph idx="1"/>
          </p:nvPr>
        </p:nvSpPr>
        <p:spPr/>
        <p:txBody>
          <a:bodyPr/>
          <a:lstStyle/>
          <a:p>
            <a:r>
              <a:rPr lang="en-IE"/>
              <a:t>We kunnen dus combinaties van basis units, hero units en de verschillende krachten maken.</a:t>
            </a:r>
          </a:p>
          <a:p>
            <a:endParaRPr lang="en-IE"/>
          </a:p>
          <a:p>
            <a:r>
              <a:rPr lang="en-IE"/>
              <a:t>Bijvoorbeeld:</a:t>
            </a:r>
          </a:p>
          <a:p>
            <a:pPr>
              <a:buFont typeface="Times" charset="0"/>
              <a:buNone/>
            </a:pPr>
            <a:endParaRPr lang="en-IE"/>
          </a:p>
          <a:p>
            <a:pPr>
              <a:buFont typeface="Times" charset="0"/>
              <a:buNone/>
            </a:pPr>
            <a:r>
              <a:rPr lang="en-IE"/>
              <a:t>		HeroUnitHealer: hero die kan healen</a:t>
            </a:r>
          </a:p>
          <a:p>
            <a:pPr>
              <a:buFont typeface="Times" charset="0"/>
              <a:buNone/>
            </a:pPr>
            <a:r>
              <a:rPr lang="en-IE"/>
              <a:t>		GameUnitHealer: basisunit die kan healen</a:t>
            </a:r>
          </a:p>
          <a:p>
            <a:pPr>
              <a:buFont typeface="Times" charset="0"/>
              <a:buNone/>
            </a:pPr>
            <a:r>
              <a:rPr lang="en-IE"/>
              <a:t>		HeroUnitForce: hero met de force</a:t>
            </a:r>
          </a:p>
          <a:p>
            <a:pPr>
              <a:buFont typeface="Times" charset="0"/>
              <a:buNone/>
            </a:pPr>
            <a:r>
              <a:rPr lang="en-IE"/>
              <a:t>		HeroUnitForceHealer: hero met de force én healer</a:t>
            </a:r>
          </a:p>
          <a:p>
            <a:pPr>
              <a:buFont typeface="Times" charset="0"/>
              <a:buNone/>
            </a:pPr>
            <a:r>
              <a:rPr lang="en-IE"/>
              <a:t>		etc</a:t>
            </a:r>
          </a:p>
          <a:p>
            <a:pPr>
              <a:buFont typeface="Times" charset="0"/>
              <a:buNone/>
            </a:pPr>
            <a:endParaRPr lang="en-IE"/>
          </a:p>
          <a:p>
            <a:pPr>
              <a:buFont typeface="Times" charset="0"/>
              <a:buNone/>
            </a:pPr>
            <a:endParaRPr lang="en-IE"/>
          </a:p>
        </p:txBody>
      </p:sp>
      <p:sp>
        <p:nvSpPr>
          <p:cNvPr id="11268"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6ED73505-9CD7-4D0D-9393-F5D82FD0324F}" type="slidenum">
              <a:rPr lang="nl-NL" smtClean="0"/>
              <a:pPr/>
              <a:t>33</a:t>
            </a:fld>
            <a:endParaRPr lang="nl-NL" dirty="0"/>
          </a:p>
        </p:txBody>
      </p:sp>
    </p:spTree>
    <p:extLst>
      <p:ext uri="{BB962C8B-B14F-4D97-AF65-F5344CB8AC3E}">
        <p14:creationId xmlns:p14="http://schemas.microsoft.com/office/powerpoint/2010/main" val="300012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p:txBody>
          <a:bodyPr/>
          <a:lstStyle/>
          <a:p>
            <a:r>
              <a:rPr lang="en-IE"/>
              <a:t>Final Design</a:t>
            </a:r>
          </a:p>
        </p:txBody>
      </p:sp>
      <p:sp>
        <p:nvSpPr>
          <p:cNvPr id="12291" name="Tijdelijke aanduiding voor inhoud 2"/>
          <p:cNvSpPr>
            <a:spLocks noGrp="1"/>
          </p:cNvSpPr>
          <p:nvPr>
            <p:ph idx="1"/>
          </p:nvPr>
        </p:nvSpPr>
        <p:spPr/>
        <p:txBody>
          <a:bodyPr/>
          <a:lstStyle/>
          <a:p>
            <a:endParaRPr lang="en-IE"/>
          </a:p>
        </p:txBody>
      </p:sp>
      <p:sp>
        <p:nvSpPr>
          <p:cNvPr id="12292"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C274C7D8-163E-4DD4-B3DE-2C9EEA28604A}" type="slidenum">
              <a:rPr lang="nl-NL" smtClean="0"/>
              <a:pPr/>
              <a:t>34</a:t>
            </a:fld>
            <a:endParaRPr lang="nl-NL" dirty="0"/>
          </a:p>
        </p:txBody>
      </p:sp>
      <p:pic>
        <p:nvPicPr>
          <p:cNvPr id="122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521" y="1604964"/>
            <a:ext cx="7246958"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3476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el 1"/>
          <p:cNvSpPr>
            <a:spLocks noGrp="1"/>
          </p:cNvSpPr>
          <p:nvPr>
            <p:ph type="title"/>
          </p:nvPr>
        </p:nvSpPr>
        <p:spPr/>
        <p:txBody>
          <a:bodyPr/>
          <a:lstStyle/>
          <a:p>
            <a:r>
              <a:rPr lang="en-IE"/>
              <a:t>Code in actie</a:t>
            </a:r>
          </a:p>
        </p:txBody>
      </p:sp>
      <p:sp>
        <p:nvSpPr>
          <p:cNvPr id="13315" name="Tijdelijke aanduiding voor inhoud 2"/>
          <p:cNvSpPr>
            <a:spLocks noGrp="1"/>
          </p:cNvSpPr>
          <p:nvPr>
            <p:ph idx="1"/>
          </p:nvPr>
        </p:nvSpPr>
        <p:spPr/>
        <p:txBody>
          <a:bodyPr/>
          <a:lstStyle/>
          <a:p>
            <a:endParaRPr lang="en-IE"/>
          </a:p>
        </p:txBody>
      </p:sp>
      <p:sp>
        <p:nvSpPr>
          <p:cNvPr id="13316"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C57815C8-22C1-4AFA-ABC7-2A17810DA5E4}" type="slidenum">
              <a:rPr lang="nl-NL" smtClean="0"/>
              <a:pPr/>
              <a:t>35</a:t>
            </a:fld>
            <a:endParaRPr lang="nl-NL" dirty="0"/>
          </a:p>
        </p:txBody>
      </p:sp>
      <p:pic>
        <p:nvPicPr>
          <p:cNvPr id="5" name="Picture 2" descr="http://talktomeguy.com/wp-content/uploads/2010/11/code-monkey-15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058" y="1762347"/>
            <a:ext cx="3852900" cy="38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p:txBody>
          <a:bodyPr/>
          <a:lstStyle/>
          <a:p>
            <a:r>
              <a:rPr lang="en-IE"/>
              <a:t>Liever met lijsten?!</a:t>
            </a:r>
          </a:p>
        </p:txBody>
      </p:sp>
      <p:sp>
        <p:nvSpPr>
          <p:cNvPr id="14339" name="Tijdelijke aanduiding voor inhoud 2"/>
          <p:cNvSpPr>
            <a:spLocks noGrp="1"/>
          </p:cNvSpPr>
          <p:nvPr>
            <p:ph idx="1"/>
          </p:nvPr>
        </p:nvSpPr>
        <p:spPr/>
        <p:txBody>
          <a:bodyPr/>
          <a:lstStyle/>
          <a:p>
            <a:r>
              <a:rPr lang="en-IE"/>
              <a:t>List&lt;type&gt; </a:t>
            </a:r>
          </a:p>
          <a:p>
            <a:endParaRPr lang="en-IE"/>
          </a:p>
          <a:p>
            <a:r>
              <a:rPr lang="en-IE"/>
              <a:t>Mogelijkheid om lijst te maken van objecten van specifiek type</a:t>
            </a:r>
          </a:p>
          <a:p>
            <a:endParaRPr lang="en-IE"/>
          </a:p>
          <a:p>
            <a:r>
              <a:rPr lang="en-IE"/>
              <a:t>Bijvoorbeeld:</a:t>
            </a:r>
          </a:p>
          <a:p>
            <a:pPr>
              <a:buFont typeface="Times" charset="0"/>
              <a:buNone/>
            </a:pPr>
            <a:endParaRPr lang="en-IE">
              <a:solidFill>
                <a:srgbClr val="2B91AF"/>
              </a:solidFill>
              <a:latin typeface="Courier New" pitchFamily="49" charset="0"/>
              <a:cs typeface="Calibri" pitchFamily="34" charset="0"/>
            </a:endParaRPr>
          </a:p>
          <a:p>
            <a:pPr>
              <a:buFont typeface="Times" charset="0"/>
              <a:buNone/>
            </a:pPr>
            <a:r>
              <a:rPr lang="en-IE">
                <a:solidFill>
                  <a:srgbClr val="2B91AF"/>
                </a:solidFill>
                <a:latin typeface="Courier New" pitchFamily="49" charset="0"/>
                <a:cs typeface="Calibri" pitchFamily="34" charset="0"/>
              </a:rPr>
              <a:t>	List</a:t>
            </a:r>
            <a:r>
              <a:rPr lang="en-IE">
                <a:latin typeface="Courier New" pitchFamily="49" charset="0"/>
                <a:cs typeface="Calibri" pitchFamily="34" charset="0"/>
              </a:rPr>
              <a:t>&lt;</a:t>
            </a:r>
            <a:r>
              <a:rPr lang="en-IE">
                <a:solidFill>
                  <a:srgbClr val="2B91AF"/>
                </a:solidFill>
                <a:latin typeface="Courier New" pitchFamily="49" charset="0"/>
                <a:cs typeface="Calibri" pitchFamily="34" charset="0"/>
              </a:rPr>
              <a:t>GameUnit</a:t>
            </a:r>
            <a:r>
              <a:rPr lang="en-IE">
                <a:latin typeface="Courier New" pitchFamily="49" charset="0"/>
                <a:cs typeface="Calibri" pitchFamily="34" charset="0"/>
              </a:rPr>
              <a:t>&gt; allUnits= </a:t>
            </a:r>
            <a:r>
              <a:rPr lang="en-IE">
                <a:solidFill>
                  <a:srgbClr val="0000FF"/>
                </a:solidFill>
                <a:latin typeface="Courier New" pitchFamily="49" charset="0"/>
                <a:cs typeface="Calibri" pitchFamily="34" charset="0"/>
              </a:rPr>
              <a:t>new</a:t>
            </a:r>
            <a:r>
              <a:rPr lang="en-IE">
                <a:latin typeface="Courier New" pitchFamily="49" charset="0"/>
                <a:cs typeface="Calibri" pitchFamily="34" charset="0"/>
              </a:rPr>
              <a:t> </a:t>
            </a:r>
            <a:r>
              <a:rPr lang="en-IE">
                <a:solidFill>
                  <a:srgbClr val="2B91AF"/>
                </a:solidFill>
                <a:latin typeface="Courier New" pitchFamily="49" charset="0"/>
                <a:cs typeface="Calibri" pitchFamily="34" charset="0"/>
              </a:rPr>
              <a:t>List</a:t>
            </a:r>
            <a:r>
              <a:rPr lang="en-IE">
                <a:latin typeface="Courier New" pitchFamily="49" charset="0"/>
                <a:cs typeface="Calibri" pitchFamily="34" charset="0"/>
              </a:rPr>
              <a:t>&lt;</a:t>
            </a:r>
            <a:r>
              <a:rPr lang="en-IE">
                <a:solidFill>
                  <a:srgbClr val="2B91AF"/>
                </a:solidFill>
                <a:latin typeface="Courier New" pitchFamily="49" charset="0"/>
                <a:cs typeface="Calibri" pitchFamily="34" charset="0"/>
              </a:rPr>
              <a:t>GameUnit</a:t>
            </a:r>
            <a:r>
              <a:rPr lang="en-IE">
                <a:latin typeface="Courier New" pitchFamily="49" charset="0"/>
                <a:cs typeface="Calibri" pitchFamily="34" charset="0"/>
              </a:rPr>
              <a:t>&gt;();</a:t>
            </a:r>
            <a:endParaRPr lang="en-IE"/>
          </a:p>
        </p:txBody>
      </p:sp>
      <p:sp>
        <p:nvSpPr>
          <p:cNvPr id="14340"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08013379-1B66-40A5-8BFD-95C6D29E8518}" type="slidenum">
              <a:rPr lang="nl-NL" smtClean="0"/>
              <a:pPr/>
              <a:t>36</a:t>
            </a:fld>
            <a:endParaRPr lang="nl-NL" dirty="0"/>
          </a:p>
        </p:txBody>
      </p:sp>
    </p:spTree>
    <p:extLst>
      <p:ext uri="{BB962C8B-B14F-4D97-AF65-F5344CB8AC3E}">
        <p14:creationId xmlns:p14="http://schemas.microsoft.com/office/powerpoint/2010/main" val="3032705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p:txBody>
          <a:bodyPr/>
          <a:lstStyle/>
          <a:p>
            <a:r>
              <a:rPr lang="en-IE"/>
              <a:t>Gebruik list</a:t>
            </a:r>
          </a:p>
        </p:txBody>
      </p:sp>
      <p:sp>
        <p:nvSpPr>
          <p:cNvPr id="15363" name="Tijdelijke aanduiding voor inhoud 2"/>
          <p:cNvSpPr>
            <a:spLocks noGrp="1"/>
          </p:cNvSpPr>
          <p:nvPr>
            <p:ph idx="1"/>
          </p:nvPr>
        </p:nvSpPr>
        <p:spPr/>
        <p:txBody>
          <a:bodyPr/>
          <a:lstStyle/>
          <a:p>
            <a:pPr>
              <a:lnSpc>
                <a:spcPct val="115000"/>
              </a:lnSpc>
              <a:buFont typeface="Times" charset="0"/>
              <a:buNone/>
            </a:pPr>
            <a:r>
              <a:rPr lang="en-IE" dirty="0">
                <a:latin typeface="Courier New" pitchFamily="49" charset="0"/>
                <a:ea typeface="Calibri" pitchFamily="34" charset="0"/>
                <a:cs typeface="Times New Roman" pitchFamily="18" charset="0"/>
              </a:rPr>
              <a:t> </a:t>
            </a:r>
            <a:endParaRPr lang="en-IE" sz="2800"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r>
              <a:rPr lang="en-IE" sz="1600" dirty="0">
                <a:solidFill>
                  <a:srgbClr val="2B91AF"/>
                </a:solidFill>
                <a:latin typeface="Courier New" pitchFamily="49" charset="0"/>
                <a:ea typeface="Calibri" pitchFamily="34" charset="0"/>
                <a:cs typeface="Times New Roman" pitchFamily="18" charset="0"/>
              </a:rPr>
              <a:t>List</a:t>
            </a:r>
            <a:r>
              <a:rPr lang="en-IE" sz="1600" dirty="0">
                <a:latin typeface="Courier New" pitchFamily="49" charset="0"/>
                <a:ea typeface="Calibri" pitchFamily="34" charset="0"/>
                <a:cs typeface="Times New Roman" pitchFamily="18" charset="0"/>
              </a:rPr>
              <a:t>&lt;</a:t>
            </a:r>
            <a:r>
              <a:rPr lang="en-IE" sz="1600" dirty="0" err="1">
                <a:solidFill>
                  <a:srgbClr val="2B91AF"/>
                </a:solidFill>
                <a:latin typeface="Courier New" pitchFamily="49" charset="0"/>
                <a:ea typeface="Calibri" pitchFamily="34" charset="0"/>
                <a:cs typeface="Times New Roman" pitchFamily="18" charset="0"/>
              </a:rPr>
              <a:t>GameUnit</a:t>
            </a:r>
            <a:r>
              <a:rPr lang="en-IE" sz="1600" dirty="0">
                <a:latin typeface="Courier New" pitchFamily="49" charset="0"/>
                <a:ea typeface="Calibri" pitchFamily="34" charset="0"/>
                <a:cs typeface="Times New Roman" pitchFamily="18" charset="0"/>
              </a:rPr>
              <a:t>&gt; </a:t>
            </a:r>
            <a:r>
              <a:rPr lang="en-IE" sz="1600" dirty="0" err="1">
                <a:latin typeface="Courier New" pitchFamily="49" charset="0"/>
                <a:ea typeface="Calibri" pitchFamily="34" charset="0"/>
                <a:cs typeface="Times New Roman" pitchFamily="18" charset="0"/>
              </a:rPr>
              <a:t>allUnits</a:t>
            </a:r>
            <a:r>
              <a:rPr lang="en-IE" sz="1600" dirty="0">
                <a:latin typeface="Courier New" pitchFamily="49" charset="0"/>
                <a:ea typeface="Calibri" pitchFamily="34" charset="0"/>
                <a:cs typeface="Times New Roman" pitchFamily="18" charset="0"/>
              </a:rPr>
              <a:t>= </a:t>
            </a:r>
            <a:r>
              <a:rPr lang="en-IE" sz="1600" dirty="0">
                <a:solidFill>
                  <a:srgbClr val="0000FF"/>
                </a:solidFill>
                <a:latin typeface="Courier New" pitchFamily="49" charset="0"/>
                <a:ea typeface="Calibri" pitchFamily="34" charset="0"/>
                <a:cs typeface="Times New Roman" pitchFamily="18" charset="0"/>
              </a:rPr>
              <a:t>new</a:t>
            </a:r>
            <a:r>
              <a:rPr lang="en-IE" sz="1600" dirty="0">
                <a:latin typeface="Courier New" pitchFamily="49" charset="0"/>
                <a:ea typeface="Calibri" pitchFamily="34" charset="0"/>
                <a:cs typeface="Times New Roman" pitchFamily="18" charset="0"/>
              </a:rPr>
              <a:t> </a:t>
            </a:r>
            <a:r>
              <a:rPr lang="en-IE" sz="1600" dirty="0">
                <a:solidFill>
                  <a:srgbClr val="2B91AF"/>
                </a:solidFill>
                <a:latin typeface="Courier New" pitchFamily="49" charset="0"/>
                <a:ea typeface="Calibri" pitchFamily="34" charset="0"/>
                <a:cs typeface="Times New Roman" pitchFamily="18" charset="0"/>
              </a:rPr>
              <a:t>List</a:t>
            </a:r>
            <a:r>
              <a:rPr lang="en-IE" sz="1600" dirty="0">
                <a:latin typeface="Courier New" pitchFamily="49" charset="0"/>
                <a:ea typeface="Calibri" pitchFamily="34" charset="0"/>
                <a:cs typeface="Times New Roman" pitchFamily="18" charset="0"/>
              </a:rPr>
              <a:t>&lt;</a:t>
            </a:r>
            <a:r>
              <a:rPr lang="en-IE" sz="1600" dirty="0" err="1">
                <a:solidFill>
                  <a:srgbClr val="2B91AF"/>
                </a:solidFill>
                <a:latin typeface="Courier New" pitchFamily="49" charset="0"/>
                <a:ea typeface="Calibri" pitchFamily="34" charset="0"/>
                <a:cs typeface="Times New Roman" pitchFamily="18" charset="0"/>
              </a:rPr>
              <a:t>GameUnit</a:t>
            </a:r>
            <a:r>
              <a:rPr lang="en-IE" sz="1600" dirty="0">
                <a:latin typeface="Courier New" pitchFamily="49" charset="0"/>
                <a:ea typeface="Calibri" pitchFamily="34" charset="0"/>
                <a:cs typeface="Times New Roman" pitchFamily="18" charset="0"/>
              </a:rPr>
              <a:t>&gt;();</a:t>
            </a:r>
            <a:endParaRPr lang="en-IE"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allUnits.Add</a:t>
            </a:r>
            <a:r>
              <a:rPr lang="en-IE" sz="1600" dirty="0">
                <a:latin typeface="Courier New" pitchFamily="49" charset="0"/>
                <a:ea typeface="Calibri" pitchFamily="34" charset="0"/>
                <a:cs typeface="Times New Roman" pitchFamily="18" charset="0"/>
              </a:rPr>
              <a:t>(unit1);</a:t>
            </a:r>
            <a:endParaRPr lang="en-IE"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allUnits.Add</a:t>
            </a:r>
            <a:r>
              <a:rPr lang="en-IE" sz="1600" dirty="0">
                <a:latin typeface="Courier New" pitchFamily="49" charset="0"/>
                <a:ea typeface="Calibri" pitchFamily="34" charset="0"/>
                <a:cs typeface="Times New Roman" pitchFamily="18" charset="0"/>
              </a:rPr>
              <a:t>(hero1);</a:t>
            </a:r>
            <a:endParaRPr lang="en-IE"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allUnits.Add</a:t>
            </a:r>
            <a:r>
              <a:rPr lang="en-IE" sz="1600" dirty="0">
                <a:latin typeface="Courier New" pitchFamily="49" charset="0"/>
                <a:ea typeface="Calibri" pitchFamily="34" charset="0"/>
                <a:cs typeface="Times New Roman" pitchFamily="18" charset="0"/>
              </a:rPr>
              <a:t>(hero2);</a:t>
            </a:r>
            <a:endParaRPr lang="en-IE"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endParaRPr lang="en-IE" dirty="0">
              <a:latin typeface="Calibri" pitchFamily="34" charset="0"/>
              <a:ea typeface="Calibri" pitchFamily="34" charset="0"/>
              <a:cs typeface="Times New Roman" pitchFamily="18" charset="0"/>
            </a:endParaRPr>
          </a:p>
          <a:p>
            <a:pPr>
              <a:lnSpc>
                <a:spcPct val="115000"/>
              </a:lnSpc>
              <a:buFont typeface="Times" charset="0"/>
              <a:buNone/>
            </a:pPr>
            <a:r>
              <a:rPr lang="en-IE" sz="1600" dirty="0">
                <a:latin typeface="Courier New" pitchFamily="49" charset="0"/>
                <a:ea typeface="Calibri" pitchFamily="34" charset="0"/>
                <a:cs typeface="Times New Roman" pitchFamily="18" charset="0"/>
              </a:rPr>
              <a:t>            </a:t>
            </a:r>
            <a:r>
              <a:rPr lang="en-IE" sz="1600" dirty="0" err="1">
                <a:solidFill>
                  <a:srgbClr val="0000FF"/>
                </a:solidFill>
                <a:latin typeface="Courier New" pitchFamily="49" charset="0"/>
                <a:ea typeface="Calibri" pitchFamily="34" charset="0"/>
                <a:cs typeface="Times New Roman" pitchFamily="18" charset="0"/>
              </a:rPr>
              <a:t>foreach</a:t>
            </a:r>
            <a:r>
              <a:rPr lang="en-IE" sz="1600" dirty="0">
                <a:latin typeface="Courier New" pitchFamily="49" charset="0"/>
                <a:ea typeface="Calibri" pitchFamily="34" charset="0"/>
                <a:cs typeface="Times New Roman" pitchFamily="18" charset="0"/>
              </a:rPr>
              <a:t> (</a:t>
            </a:r>
            <a:r>
              <a:rPr lang="en-IE" sz="1600" dirty="0" err="1">
                <a:solidFill>
                  <a:srgbClr val="2B91AF"/>
                </a:solidFill>
                <a:latin typeface="Courier New" pitchFamily="49" charset="0"/>
                <a:ea typeface="Calibri" pitchFamily="34" charset="0"/>
                <a:cs typeface="Times New Roman" pitchFamily="18" charset="0"/>
              </a:rPr>
              <a:t>GameUnit</a:t>
            </a: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aUnit</a:t>
            </a:r>
            <a:r>
              <a:rPr lang="en-IE" sz="1600" dirty="0">
                <a:latin typeface="Courier New" pitchFamily="49" charset="0"/>
                <a:ea typeface="Calibri" pitchFamily="34" charset="0"/>
                <a:cs typeface="Times New Roman" pitchFamily="18" charset="0"/>
              </a:rPr>
              <a:t> </a:t>
            </a:r>
            <a:r>
              <a:rPr lang="en-IE" sz="1600" dirty="0">
                <a:solidFill>
                  <a:srgbClr val="0000FF"/>
                </a:solidFill>
                <a:latin typeface="Courier New" pitchFamily="49" charset="0"/>
                <a:ea typeface="Calibri" pitchFamily="34" charset="0"/>
                <a:cs typeface="Times New Roman" pitchFamily="18" charset="0"/>
              </a:rPr>
              <a:t>in</a:t>
            </a: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allUnits</a:t>
            </a:r>
            <a:r>
              <a:rPr lang="en-IE" sz="1600" dirty="0">
                <a:latin typeface="Courier New" pitchFamily="49" charset="0"/>
                <a:ea typeface="Calibri" pitchFamily="34" charset="0"/>
                <a:cs typeface="Times New Roman" pitchFamily="18" charset="0"/>
              </a:rPr>
              <a:t>)</a:t>
            </a:r>
            <a:endParaRPr lang="en-IE" dirty="0">
              <a:latin typeface="Calibri" pitchFamily="34" charset="0"/>
              <a:ea typeface="Calibri" pitchFamily="34" charset="0"/>
              <a:cs typeface="Times New Roman" pitchFamily="18" charset="0"/>
            </a:endParaRPr>
          </a:p>
          <a:p>
            <a:pPr>
              <a:lnSpc>
                <a:spcPct val="115000"/>
              </a:lnSpc>
              <a:spcAft>
                <a:spcPts val="1000"/>
              </a:spcAft>
              <a:buNone/>
            </a:pPr>
            <a:r>
              <a:rPr lang="en-IE" sz="1600" dirty="0">
                <a:latin typeface="Courier New" pitchFamily="49" charset="0"/>
                <a:ea typeface="Calibri" pitchFamily="34" charset="0"/>
                <a:cs typeface="Times New Roman" pitchFamily="18" charset="0"/>
              </a:rPr>
              <a:t>            {</a:t>
            </a:r>
          </a:p>
          <a:p>
            <a:pPr>
              <a:lnSpc>
                <a:spcPct val="115000"/>
              </a:lnSpc>
              <a:spcAft>
                <a:spcPts val="1000"/>
              </a:spcAft>
              <a:buNone/>
            </a:pPr>
            <a:r>
              <a:rPr lang="en-IE" sz="1600" dirty="0">
                <a:latin typeface="Courier New" pitchFamily="49" charset="0"/>
                <a:ea typeface="Calibri" pitchFamily="34" charset="0"/>
                <a:cs typeface="Times New Roman" pitchFamily="18" charset="0"/>
              </a:rPr>
              <a:t>				</a:t>
            </a:r>
            <a:r>
              <a:rPr lang="en-IE" sz="1600" dirty="0" err="1">
                <a:latin typeface="Courier New" pitchFamily="49" charset="0"/>
                <a:ea typeface="Calibri" pitchFamily="34" charset="0"/>
                <a:cs typeface="Times New Roman" pitchFamily="18" charset="0"/>
              </a:rPr>
              <a:t>aUnit.ReportIn</a:t>
            </a:r>
            <a:r>
              <a:rPr lang="en-IE" sz="1600" dirty="0">
                <a:latin typeface="Courier New" pitchFamily="49" charset="0"/>
                <a:ea typeface="Calibri" pitchFamily="34" charset="0"/>
                <a:cs typeface="Times New Roman" pitchFamily="18" charset="0"/>
              </a:rPr>
              <a:t>();</a:t>
            </a:r>
          </a:p>
          <a:p>
            <a:pPr>
              <a:lnSpc>
                <a:spcPct val="115000"/>
              </a:lnSpc>
              <a:spcAft>
                <a:spcPts val="1000"/>
              </a:spcAft>
              <a:buNone/>
            </a:pPr>
            <a:r>
              <a:rPr lang="en-IE" sz="1600" dirty="0">
                <a:latin typeface="Courier New" pitchFamily="49" charset="0"/>
                <a:ea typeface="Calibri" pitchFamily="34" charset="0"/>
                <a:cs typeface="Times New Roman" pitchFamily="18" charset="0"/>
              </a:rPr>
              <a:t>		     }</a:t>
            </a:r>
          </a:p>
          <a:p>
            <a:pPr>
              <a:buFont typeface="Times" charset="0"/>
              <a:buNone/>
            </a:pPr>
            <a:endParaRPr lang="en-IE" dirty="0">
              <a:ea typeface="Calibri" pitchFamily="34" charset="0"/>
              <a:cs typeface="Times New Roman" pitchFamily="18" charset="0"/>
            </a:endParaRPr>
          </a:p>
        </p:txBody>
      </p:sp>
      <p:sp>
        <p:nvSpPr>
          <p:cNvPr id="15364"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869CAD3D-3DF1-408B-9301-CB51E33E8FF7}" type="slidenum">
              <a:rPr lang="nl-NL" smtClean="0"/>
              <a:pPr/>
              <a:t>37</a:t>
            </a:fld>
            <a:endParaRPr lang="nl-NL" dirty="0"/>
          </a:p>
        </p:txBody>
      </p:sp>
    </p:spTree>
    <p:extLst>
      <p:ext uri="{BB962C8B-B14F-4D97-AF65-F5344CB8AC3E}">
        <p14:creationId xmlns:p14="http://schemas.microsoft.com/office/powerpoint/2010/main" val="3540339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p:txBody>
          <a:bodyPr/>
          <a:lstStyle/>
          <a:p>
            <a:r>
              <a:rPr lang="en-IE"/>
              <a:t>Let’s prog</a:t>
            </a:r>
          </a:p>
        </p:txBody>
      </p:sp>
      <p:sp>
        <p:nvSpPr>
          <p:cNvPr id="16387" name="Tijdelijke aanduiding voor inhoud 2"/>
          <p:cNvSpPr>
            <a:spLocks noGrp="1"/>
          </p:cNvSpPr>
          <p:nvPr>
            <p:ph idx="1"/>
          </p:nvPr>
        </p:nvSpPr>
        <p:spPr/>
        <p:txBody>
          <a:bodyPr/>
          <a:lstStyle/>
          <a:p>
            <a:endParaRPr lang="en-IE"/>
          </a:p>
        </p:txBody>
      </p:sp>
      <p:sp>
        <p:nvSpPr>
          <p:cNvPr id="16388"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63C7577E-36E5-4C2C-8120-39617260886A}" type="slidenum">
              <a:rPr lang="nl-NL" smtClean="0"/>
              <a:pPr/>
              <a:t>38</a:t>
            </a:fld>
            <a:endParaRPr lang="nl-NL" dirty="0"/>
          </a:p>
        </p:txBody>
      </p:sp>
      <p:pic>
        <p:nvPicPr>
          <p:cNvPr id="8194" name="Picture 2" descr="http://talktomeguy.com/wp-content/uploads/2010/11/code-monkey-15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058" y="1762347"/>
            <a:ext cx="3852900" cy="38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062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IFighter</a:t>
            </a:r>
            <a:endParaRPr lang="nl-BE" dirty="0"/>
          </a:p>
        </p:txBody>
      </p:sp>
      <p:sp>
        <p:nvSpPr>
          <p:cNvPr id="3" name="Tijdelijke aanduiding voor inhoud 2"/>
          <p:cNvSpPr>
            <a:spLocks noGrp="1"/>
          </p:cNvSpPr>
          <p:nvPr>
            <p:ph idx="1"/>
          </p:nvPr>
        </p:nvSpPr>
        <p:spPr>
          <a:xfrm>
            <a:off x="2246314" y="1015587"/>
            <a:ext cx="8212137" cy="4902200"/>
          </a:xfrm>
        </p:spPr>
        <p:txBody>
          <a:bodyPr/>
          <a:lstStyle/>
          <a:p>
            <a:endParaRPr lang="nl-BE" dirty="0"/>
          </a:p>
          <a:p>
            <a:r>
              <a:rPr lang="nl-BE" dirty="0"/>
              <a:t>Mogelijkheid om anderen te doden.</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39</a:t>
            </a:fld>
            <a:endParaRPr lang="nl-NL"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189" y="1863355"/>
            <a:ext cx="3193343" cy="4165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922" y="1475202"/>
            <a:ext cx="2791009" cy="208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6956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Wat kan je </a:t>
            </a:r>
            <a:r>
              <a:rPr lang="nl-BE" dirty="0" err="1"/>
              <a:t>overloaden</a:t>
            </a:r>
            <a:r>
              <a:rPr lang="nl-BE" dirty="0"/>
              <a:t>?</a:t>
            </a:r>
          </a:p>
        </p:txBody>
      </p:sp>
      <p:sp>
        <p:nvSpPr>
          <p:cNvPr id="3" name="Tijdelijke aanduiding voor inhoud 2"/>
          <p:cNvSpPr>
            <a:spLocks noGrp="1"/>
          </p:cNvSpPr>
          <p:nvPr>
            <p:ph idx="1"/>
          </p:nvPr>
        </p:nvSpPr>
        <p:spPr/>
        <p:txBody>
          <a:bodyPr/>
          <a:lstStyle/>
          <a:p>
            <a:pPr eaLnBrk="1" hangingPunct="1"/>
            <a:r>
              <a:rPr lang="en-US" dirty="0" err="1"/>
              <a:t>Overloadable</a:t>
            </a:r>
            <a:r>
              <a:rPr lang="en-US" dirty="0"/>
              <a:t> unary operators:</a:t>
            </a:r>
          </a:p>
          <a:p>
            <a:pPr lvl="1" eaLnBrk="1" hangingPunct="1">
              <a:buFontTx/>
              <a:buNone/>
            </a:pPr>
            <a:r>
              <a:rPr lang="en-US" dirty="0">
                <a:latin typeface="Courier New" pitchFamily="1" charset="0"/>
              </a:rPr>
              <a:t>	+ - ! ~ ++ -- true false</a:t>
            </a:r>
          </a:p>
          <a:p>
            <a:pPr eaLnBrk="1" hangingPunct="1"/>
            <a:r>
              <a:rPr lang="en-US" dirty="0" err="1"/>
              <a:t>Overloadable</a:t>
            </a:r>
            <a:r>
              <a:rPr lang="en-US" dirty="0"/>
              <a:t> binary operators:</a:t>
            </a:r>
          </a:p>
          <a:p>
            <a:pPr lvl="1" eaLnBrk="1" hangingPunct="1">
              <a:buFontTx/>
              <a:buNone/>
            </a:pPr>
            <a:r>
              <a:rPr lang="en-US" dirty="0">
                <a:latin typeface="Courier New" pitchFamily="1" charset="0"/>
              </a:rPr>
              <a:t>	+ - * / % &amp; | ^ == != &gt; &lt; &gt;= &lt;=</a:t>
            </a:r>
          </a:p>
          <a:p>
            <a:pPr eaLnBrk="1" hangingPunct="1"/>
            <a:endParaRPr lang="en-US" dirty="0"/>
          </a:p>
          <a:p>
            <a:pPr eaLnBrk="1" hangingPunct="1"/>
            <a:endParaRPr lang="en-US" dirty="0"/>
          </a:p>
          <a:p>
            <a:pPr eaLnBrk="1" hangingPunct="1"/>
            <a:endParaRPr lang="en-US" dirty="0"/>
          </a:p>
          <a:p>
            <a:pPr eaLnBrk="1" hangingPunct="1"/>
            <a:r>
              <a:rPr lang="en-US" dirty="0"/>
              <a:t>Cannot overload the following operators:</a:t>
            </a:r>
          </a:p>
          <a:p>
            <a:pPr lvl="1" eaLnBrk="1" hangingPunct="1">
              <a:buFontTx/>
              <a:buNone/>
            </a:pPr>
            <a:r>
              <a:rPr lang="en-US" dirty="0">
                <a:latin typeface="Courier New" pitchFamily="1" charset="0"/>
              </a:rPr>
              <a:t>	= &amp;&amp; || ?? ?: checked unchecked new </a:t>
            </a:r>
            <a:r>
              <a:rPr lang="en-US" dirty="0" err="1">
                <a:latin typeface="Courier New" pitchFamily="1" charset="0"/>
              </a:rPr>
              <a:t>typeof</a:t>
            </a:r>
            <a:r>
              <a:rPr lang="en-US" dirty="0">
                <a:latin typeface="Courier New" pitchFamily="1" charset="0"/>
              </a:rPr>
              <a:t> as is</a:t>
            </a:r>
          </a:p>
          <a:p>
            <a:pPr eaLnBrk="1" hangingPunct="1"/>
            <a:r>
              <a:rPr lang="en-US" dirty="0"/>
              <a:t>Cannot overload an operator for a built-in data type</a:t>
            </a:r>
          </a:p>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a:t>
            </a:fld>
            <a:endParaRPr lang="nl-NL" dirty="0"/>
          </a:p>
        </p:txBody>
      </p:sp>
      <p:grpSp>
        <p:nvGrpSpPr>
          <p:cNvPr id="5" name="Groep 4"/>
          <p:cNvGrpSpPr/>
          <p:nvPr/>
        </p:nvGrpSpPr>
        <p:grpSpPr>
          <a:xfrm>
            <a:off x="1524001" y="5522504"/>
            <a:ext cx="2057217" cy="1335496"/>
            <a:chOff x="3251290" y="2050597"/>
            <a:chExt cx="5619750" cy="2495550"/>
          </a:xfrm>
        </p:grpSpPr>
        <p:grpSp>
          <p:nvGrpSpPr>
            <p:cNvPr id="6" name="Groep 5"/>
            <p:cNvGrpSpPr/>
            <p:nvPr/>
          </p:nvGrpSpPr>
          <p:grpSpPr>
            <a:xfrm>
              <a:off x="3251290" y="2050597"/>
              <a:ext cx="5619750" cy="2495550"/>
              <a:chOff x="1762125" y="2181225"/>
              <a:chExt cx="5619750" cy="2495550"/>
            </a:xfrm>
          </p:grpSpPr>
          <p:pic>
            <p:nvPicPr>
              <p:cNvPr id="8" name="Afbeelding 7"/>
              <p:cNvPicPr>
                <a:picLocks noChangeAspect="1"/>
              </p:cNvPicPr>
              <p:nvPr/>
            </p:nvPicPr>
            <p:blipFill>
              <a:blip r:embed="rId2">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9" name="Tekstvak 8"/>
              <p:cNvSpPr txBox="1"/>
              <p:nvPr/>
            </p:nvSpPr>
            <p:spPr>
              <a:xfrm>
                <a:off x="2571997" y="3003640"/>
                <a:ext cx="2510714" cy="977705"/>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CK</a:t>
                </a:r>
              </a:p>
            </p:txBody>
          </p:sp>
        </p:grpSp>
        <p:pic>
          <p:nvPicPr>
            <p:cNvPr id="7" name="Picture 2" descr="http://thumbs.dreamstime.com/x/information-technology-abstract-background-8089524.jp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9857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p:txBody>
          <a:bodyPr/>
          <a:lstStyle/>
          <a:p>
            <a:r>
              <a:rPr lang="en-IE"/>
              <a:t>Let’s prog</a:t>
            </a:r>
          </a:p>
        </p:txBody>
      </p:sp>
      <p:sp>
        <p:nvSpPr>
          <p:cNvPr id="16387" name="Tijdelijke aanduiding voor inhoud 2"/>
          <p:cNvSpPr>
            <a:spLocks noGrp="1"/>
          </p:cNvSpPr>
          <p:nvPr>
            <p:ph idx="1"/>
          </p:nvPr>
        </p:nvSpPr>
        <p:spPr/>
        <p:txBody>
          <a:bodyPr/>
          <a:lstStyle/>
          <a:p>
            <a:endParaRPr lang="en-IE"/>
          </a:p>
        </p:txBody>
      </p:sp>
      <p:sp>
        <p:nvSpPr>
          <p:cNvPr id="16388" name="Tijdelijke aanduiding voor dianumm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 ap2008 | </a:t>
            </a:r>
            <a:fld id="{63C7577E-36E5-4C2C-8120-39617260886A}" type="slidenum">
              <a:rPr lang="nl-NL" smtClean="0"/>
              <a:pPr/>
              <a:t>40</a:t>
            </a:fld>
            <a:endParaRPr lang="nl-NL" dirty="0"/>
          </a:p>
        </p:txBody>
      </p:sp>
      <p:pic>
        <p:nvPicPr>
          <p:cNvPr id="8194" name="Picture 2" descr="http://talktomeguy.com/wp-content/uploads/2010/11/code-monkey-150x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058" y="1762347"/>
            <a:ext cx="3852900" cy="38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74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hthoek 5"/>
          <p:cNvSpPr>
            <a:spLocks noChangeArrowheads="1"/>
          </p:cNvSpPr>
          <p:nvPr/>
        </p:nvSpPr>
        <p:spPr bwMode="auto">
          <a:xfrm>
            <a:off x="830263" y="-331788"/>
            <a:ext cx="10452101" cy="8008938"/>
          </a:xfrm>
          <a:prstGeom prst="rect">
            <a:avLst/>
          </a:prstGeom>
          <a:solidFill>
            <a:srgbClr val="000000"/>
          </a:solidFill>
          <a:ln w="9525" algn="ctr">
            <a:solidFill>
              <a:schemeClr val="tx1"/>
            </a:solidFill>
            <a:round/>
            <a:headEnd/>
            <a:tailEnd/>
          </a:ln>
        </p:spPr>
        <p:txBody>
          <a:bodyPr/>
          <a:lstStyle/>
          <a:p>
            <a:pPr eaLnBrk="0" hangingPunct="0"/>
            <a:endParaRPr lang="en-IE"/>
          </a:p>
        </p:txBody>
      </p:sp>
      <p:sp>
        <p:nvSpPr>
          <p:cNvPr id="172035" name="Titel 1"/>
          <p:cNvSpPr>
            <a:spLocks noGrp="1"/>
          </p:cNvSpPr>
          <p:nvPr>
            <p:ph type="title"/>
          </p:nvPr>
        </p:nvSpPr>
        <p:spPr/>
        <p:txBody>
          <a:bodyPr/>
          <a:lstStyle/>
          <a:p>
            <a:endParaRPr lang="en-IE"/>
          </a:p>
        </p:txBody>
      </p:sp>
      <p:sp>
        <p:nvSpPr>
          <p:cNvPr id="172036" name="Tijdelijke aanduiding voor inhoud 2"/>
          <p:cNvSpPr>
            <a:spLocks noGrp="1"/>
          </p:cNvSpPr>
          <p:nvPr>
            <p:ph idx="1"/>
          </p:nvPr>
        </p:nvSpPr>
        <p:spPr/>
        <p:txBody>
          <a:bodyPr/>
          <a:lstStyle/>
          <a:p>
            <a:endParaRPr lang="en-IE"/>
          </a:p>
        </p:txBody>
      </p:sp>
      <p:sp>
        <p:nvSpPr>
          <p:cNvPr id="21509" name="Tijdelijke aanduiding voor dianummer 3"/>
          <p:cNvSpPr>
            <a:spLocks noGrp="1"/>
          </p:cNvSpPr>
          <p:nvPr>
            <p:ph type="sldNum" sz="quarter" idx="10"/>
          </p:nvPr>
        </p:nvSpPr>
        <p:spPr/>
        <p:txBody>
          <a:bodyPr/>
          <a:lstStyle/>
          <a:p>
            <a:pPr>
              <a:defRPr/>
            </a:pPr>
            <a:r>
              <a:rPr lang="nl-NL" dirty="0"/>
              <a:t>| </a:t>
            </a:r>
            <a:fld id="{4509DFD2-0577-4057-B93E-09B1C4D7E3BA}" type="slidenum">
              <a:rPr lang="nl-NL" smtClean="0"/>
              <a:pPr>
                <a:defRPr/>
              </a:pPr>
              <a:t>41</a:t>
            </a:fld>
            <a:endParaRPr lang="nl-NL" dirty="0"/>
          </a:p>
        </p:txBody>
      </p:sp>
      <p:pic>
        <p:nvPicPr>
          <p:cNvPr id="172038" name="Picture 2"/>
          <p:cNvPicPr>
            <a:picLocks noChangeAspect="1" noChangeArrowheads="1"/>
          </p:cNvPicPr>
          <p:nvPr/>
        </p:nvPicPr>
        <p:blipFill>
          <a:blip r:embed="rId3" cstate="print"/>
          <a:srcRect/>
          <a:stretch>
            <a:fillRect/>
          </a:stretch>
        </p:blipFill>
        <p:spPr bwMode="auto">
          <a:xfrm>
            <a:off x="3227388" y="598488"/>
            <a:ext cx="5715000" cy="7143750"/>
          </a:xfrm>
          <a:prstGeom prst="rect">
            <a:avLst/>
          </a:prstGeom>
          <a:noFill/>
          <a:ln w="9525">
            <a:noFill/>
            <a:miter lim="800000"/>
            <a:headEnd/>
            <a:tailEnd/>
          </a:ln>
        </p:spPr>
      </p:pic>
    </p:spTree>
    <p:extLst>
      <p:ext uri="{BB962C8B-B14F-4D97-AF65-F5344CB8AC3E}">
        <p14:creationId xmlns:p14="http://schemas.microsoft.com/office/powerpoint/2010/main" val="2846002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Thinkin in objects</a:t>
            </a:r>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42</a:t>
            </a:fld>
            <a:endParaRPr lang="nl-NL" dirty="0"/>
          </a:p>
        </p:txBody>
      </p:sp>
      <p:pic>
        <p:nvPicPr>
          <p:cNvPr id="9218" name="Picture 2" descr="http://www.mixmag.net/sites/default/files/imagecache/article/images/Festival.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33529" y="1082963"/>
            <a:ext cx="8463618" cy="516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874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endParaRPr lang="nl-BE"/>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43</a:t>
            </a:fld>
            <a:endParaRPr lang="nl-NL"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414338"/>
            <a:ext cx="8656506" cy="585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4389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endParaRPr lang="nl-BE" dirty="0"/>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44</a:t>
            </a:fld>
            <a:endParaRPr lang="nl-NL"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389" y="1585914"/>
            <a:ext cx="4669029" cy="2833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681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endParaRPr lang="nl-BE"/>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45</a:t>
            </a:fld>
            <a:endParaRPr lang="nl-NL"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785813"/>
            <a:ext cx="6262687" cy="5823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8800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el 1"/>
          <p:cNvSpPr>
            <a:spLocks noGrp="1"/>
          </p:cNvSpPr>
          <p:nvPr>
            <p:ph type="title"/>
          </p:nvPr>
        </p:nvSpPr>
        <p:spPr/>
        <p:txBody>
          <a:bodyPr/>
          <a:lstStyle/>
          <a:p>
            <a:r>
              <a:rPr lang="en-IE" dirty="0" err="1"/>
              <a:t>Einde</a:t>
            </a:r>
            <a:r>
              <a:rPr lang="en-IE" dirty="0"/>
              <a:t> semester 2</a:t>
            </a:r>
          </a:p>
        </p:txBody>
      </p:sp>
      <p:sp>
        <p:nvSpPr>
          <p:cNvPr id="171011" name="Tijdelijke aanduiding voor inhoud 2"/>
          <p:cNvSpPr>
            <a:spLocks noGrp="1"/>
          </p:cNvSpPr>
          <p:nvPr>
            <p:ph idx="1"/>
          </p:nvPr>
        </p:nvSpPr>
        <p:spPr/>
        <p:txBody>
          <a:bodyPr/>
          <a:lstStyle/>
          <a:p>
            <a:endParaRPr lang="en-IE" dirty="0"/>
          </a:p>
          <a:p>
            <a:r>
              <a:rPr lang="en-IE" dirty="0" err="1"/>
              <a:t>Leerstof</a:t>
            </a:r>
            <a:r>
              <a:rPr lang="en-IE" dirty="0"/>
              <a:t>:</a:t>
            </a:r>
          </a:p>
          <a:p>
            <a:pPr lvl="1"/>
            <a:r>
              <a:rPr lang="en-IE" dirty="0" err="1"/>
              <a:t>Handboek</a:t>
            </a:r>
            <a:endParaRPr lang="en-IE" dirty="0"/>
          </a:p>
          <a:p>
            <a:pPr lvl="1"/>
            <a:r>
              <a:rPr lang="en-IE" dirty="0"/>
              <a:t>Slides tot </a:t>
            </a:r>
            <a:r>
              <a:rPr lang="en-IE" dirty="0" err="1"/>
              <a:t>hier</a:t>
            </a:r>
            <a:endParaRPr lang="en-IE" dirty="0"/>
          </a:p>
          <a:p>
            <a:pPr lvl="1"/>
            <a:r>
              <a:rPr lang="en-IE" dirty="0" err="1"/>
              <a:t>Labo-nota’s</a:t>
            </a:r>
            <a:r>
              <a:rPr lang="en-IE" dirty="0"/>
              <a:t> en </a:t>
            </a:r>
            <a:r>
              <a:rPr lang="en-IE" dirty="0" err="1"/>
              <a:t>oefeningen</a:t>
            </a:r>
            <a:endParaRPr lang="en-IE" dirty="0"/>
          </a:p>
        </p:txBody>
      </p:sp>
      <p:sp>
        <p:nvSpPr>
          <p:cNvPr id="20484" name="Tijdelijke aanduiding voor dianummer 3"/>
          <p:cNvSpPr>
            <a:spLocks noGrp="1"/>
          </p:cNvSpPr>
          <p:nvPr>
            <p:ph type="sldNum" sz="quarter" idx="10"/>
          </p:nvPr>
        </p:nvSpPr>
        <p:spPr/>
        <p:txBody>
          <a:bodyPr/>
          <a:lstStyle/>
          <a:p>
            <a:pPr>
              <a:defRPr/>
            </a:pPr>
            <a:r>
              <a:rPr lang="nl-NL" dirty="0"/>
              <a:t>| </a:t>
            </a:r>
            <a:fld id="{E9EDF623-0E36-4DDC-8A3D-21BA07A2049C}" type="slidenum">
              <a:rPr lang="nl-NL" smtClean="0"/>
              <a:pPr>
                <a:defRPr/>
              </a:pPr>
              <a:t>46</a:t>
            </a:fld>
            <a:endParaRPr lang="nl-NL" dirty="0"/>
          </a:p>
        </p:txBody>
      </p:sp>
    </p:spTree>
    <p:extLst>
      <p:ext uri="{BB962C8B-B14F-4D97-AF65-F5344CB8AC3E}">
        <p14:creationId xmlns:p14="http://schemas.microsoft.com/office/powerpoint/2010/main" val="1978035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Volgende</a:t>
            </a:r>
            <a:r>
              <a:rPr lang="en-IE" dirty="0"/>
              <a:t> 2 </a:t>
            </a:r>
            <a:r>
              <a:rPr lang="en-IE" dirty="0" err="1"/>
              <a:t>jaren</a:t>
            </a:r>
            <a:endParaRPr lang="en-IE" dirty="0"/>
          </a:p>
        </p:txBody>
      </p:sp>
      <p:sp>
        <p:nvSpPr>
          <p:cNvPr id="3" name="Tijdelijke aanduiding voor inhoud 2"/>
          <p:cNvSpPr>
            <a:spLocks noGrp="1"/>
          </p:cNvSpPr>
          <p:nvPr>
            <p:ph idx="1"/>
          </p:nvPr>
        </p:nvSpPr>
        <p:spPr/>
        <p:txBody>
          <a:bodyPr/>
          <a:lstStyle/>
          <a:p>
            <a:r>
              <a:rPr lang="en-IE" dirty="0"/>
              <a:t>Coding:</a:t>
            </a:r>
          </a:p>
          <a:p>
            <a:pPr lvl="1"/>
            <a:r>
              <a:rPr lang="en-IE" dirty="0" err="1"/>
              <a:t>Schrijven</a:t>
            </a:r>
            <a:r>
              <a:rPr lang="en-IE" dirty="0"/>
              <a:t> van/</a:t>
            </a:r>
            <a:r>
              <a:rPr lang="en-IE" dirty="0" err="1"/>
              <a:t>naar</a:t>
            </a:r>
            <a:r>
              <a:rPr lang="en-IE" dirty="0"/>
              <a:t> </a:t>
            </a:r>
            <a:r>
              <a:rPr lang="en-IE" dirty="0" err="1"/>
              <a:t>bestanden</a:t>
            </a:r>
            <a:endParaRPr lang="en-IE" dirty="0"/>
          </a:p>
          <a:p>
            <a:pPr lvl="1"/>
            <a:r>
              <a:rPr lang="en-IE" dirty="0"/>
              <a:t>Exception handling</a:t>
            </a:r>
          </a:p>
          <a:p>
            <a:pPr lvl="1"/>
            <a:r>
              <a:rPr lang="en-IE" dirty="0"/>
              <a:t>Events en delegates</a:t>
            </a:r>
          </a:p>
          <a:p>
            <a:pPr lvl="1"/>
            <a:r>
              <a:rPr lang="en-IE" dirty="0" err="1"/>
              <a:t>Linq</a:t>
            </a:r>
            <a:endParaRPr lang="en-IE" dirty="0"/>
          </a:p>
          <a:p>
            <a:pPr lvl="1"/>
            <a:endParaRPr lang="en-IE" dirty="0"/>
          </a:p>
          <a:p>
            <a:r>
              <a:rPr lang="en-IE" dirty="0" err="1"/>
              <a:t>Grafische</a:t>
            </a:r>
            <a:r>
              <a:rPr lang="en-IE" dirty="0"/>
              <a:t> C#:</a:t>
            </a:r>
          </a:p>
          <a:p>
            <a:pPr lvl="1"/>
            <a:r>
              <a:rPr lang="en-IE" dirty="0"/>
              <a:t>Windows Presentation Foundation (WPF)</a:t>
            </a:r>
          </a:p>
          <a:p>
            <a:pPr lvl="1"/>
            <a:r>
              <a:rPr lang="en-IE" dirty="0"/>
              <a:t>Windows Phone 8/Windows 8</a:t>
            </a:r>
          </a:p>
          <a:p>
            <a:pPr lvl="1"/>
            <a:r>
              <a:rPr lang="en-IE" dirty="0"/>
              <a:t>Data-driven applications (SQL, Azure)</a:t>
            </a:r>
          </a:p>
          <a:p>
            <a:pPr lvl="1"/>
            <a:endParaRPr lang="en-IE" dirty="0"/>
          </a:p>
          <a:p>
            <a:r>
              <a:rPr lang="en-IE" dirty="0" err="1"/>
              <a:t>Andere</a:t>
            </a:r>
            <a:r>
              <a:rPr lang="en-IE" dirty="0"/>
              <a:t>:</a:t>
            </a:r>
          </a:p>
          <a:p>
            <a:pPr lvl="1"/>
            <a:r>
              <a:rPr lang="en-IE" dirty="0"/>
              <a:t>Analyse/</a:t>
            </a:r>
            <a:r>
              <a:rPr lang="en-IE" dirty="0" err="1"/>
              <a:t>softwareontwerp</a:t>
            </a:r>
            <a:endParaRPr lang="en-IE" dirty="0"/>
          </a:p>
          <a:p>
            <a:pPr lvl="1"/>
            <a:r>
              <a:rPr lang="en-IE" dirty="0"/>
              <a:t>(unit) Testing</a:t>
            </a:r>
          </a:p>
          <a:p>
            <a:pPr lvl="1"/>
            <a:endParaRPr lang="en-IE" dirty="0"/>
          </a:p>
          <a:p>
            <a:pPr lvl="1"/>
            <a:r>
              <a:rPr lang="en-IE" dirty="0"/>
              <a:t>Etc.</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47</a:t>
            </a:fld>
            <a:endParaRPr lang="nl-NL" dirty="0"/>
          </a:p>
        </p:txBody>
      </p:sp>
    </p:spTree>
    <p:extLst>
      <p:ext uri="{BB962C8B-B14F-4D97-AF65-F5344CB8AC3E}">
        <p14:creationId xmlns:p14="http://schemas.microsoft.com/office/powerpoint/2010/main" val="231974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Wat</a:t>
            </a:r>
            <a:r>
              <a:rPr lang="en-IE" dirty="0"/>
              <a:t> </a:t>
            </a:r>
            <a:r>
              <a:rPr lang="en-IE" dirty="0" err="1"/>
              <a:t>kunnen</a:t>
            </a:r>
            <a:r>
              <a:rPr lang="en-IE" dirty="0"/>
              <a:t> we?</a:t>
            </a:r>
          </a:p>
        </p:txBody>
      </p:sp>
      <p:sp>
        <p:nvSpPr>
          <p:cNvPr id="3" name="Tijdelijke aanduiding voor inhoud 2"/>
          <p:cNvSpPr>
            <a:spLocks noGrp="1"/>
          </p:cNvSpPr>
          <p:nvPr>
            <p:ph idx="1"/>
          </p:nvPr>
        </p:nvSpPr>
        <p:spPr/>
        <p:txBody>
          <a:bodyPr/>
          <a:lstStyle/>
          <a:p>
            <a:r>
              <a:rPr lang="en-IE" dirty="0"/>
              <a:t>Arrays</a:t>
            </a:r>
          </a:p>
          <a:p>
            <a:endParaRPr lang="en-IE" dirty="0"/>
          </a:p>
          <a:p>
            <a:r>
              <a:rPr lang="en-IE" dirty="0" err="1"/>
              <a:t>Klassen</a:t>
            </a:r>
            <a:r>
              <a:rPr lang="en-IE" dirty="0"/>
              <a:t> </a:t>
            </a:r>
            <a:r>
              <a:rPr lang="en-IE" dirty="0" err="1"/>
              <a:t>vs</a:t>
            </a:r>
            <a:r>
              <a:rPr lang="en-IE" dirty="0"/>
              <a:t> </a:t>
            </a:r>
            <a:r>
              <a:rPr lang="en-IE" dirty="0" err="1"/>
              <a:t>objecten</a:t>
            </a:r>
            <a:r>
              <a:rPr lang="en-IE" dirty="0"/>
              <a:t> en </a:t>
            </a:r>
            <a:r>
              <a:rPr lang="en-IE" dirty="0" err="1"/>
              <a:t>instanties</a:t>
            </a:r>
            <a:endParaRPr lang="en-IE" dirty="0"/>
          </a:p>
          <a:p>
            <a:endParaRPr lang="en-IE" dirty="0"/>
          </a:p>
          <a:p>
            <a:r>
              <a:rPr lang="en-IE" dirty="0"/>
              <a:t>By reference </a:t>
            </a:r>
            <a:r>
              <a:rPr lang="en-IE" dirty="0" err="1"/>
              <a:t>vs</a:t>
            </a:r>
            <a:r>
              <a:rPr lang="en-IE" dirty="0"/>
              <a:t> by value</a:t>
            </a:r>
          </a:p>
          <a:p>
            <a:endParaRPr lang="en-IE" dirty="0"/>
          </a:p>
          <a:p>
            <a:r>
              <a:rPr lang="en-IE" dirty="0"/>
              <a:t>String </a:t>
            </a:r>
            <a:r>
              <a:rPr lang="en-IE" dirty="0" err="1"/>
              <a:t>manipulaties</a:t>
            </a:r>
            <a:endParaRPr lang="en-IE" dirty="0"/>
          </a:p>
          <a:p>
            <a:endParaRPr lang="en-IE" dirty="0"/>
          </a:p>
          <a:p>
            <a:pPr>
              <a:buNone/>
            </a:pPr>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48</a:t>
            </a:fld>
            <a:endParaRPr lang="nl-NL" dirty="0"/>
          </a:p>
        </p:txBody>
      </p:sp>
    </p:spTree>
    <p:extLst>
      <p:ext uri="{BB962C8B-B14F-4D97-AF65-F5344CB8AC3E}">
        <p14:creationId xmlns:p14="http://schemas.microsoft.com/office/powerpoint/2010/main" val="1934716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Wat kunnen we </a:t>
            </a:r>
          </a:p>
        </p:txBody>
      </p:sp>
      <p:sp>
        <p:nvSpPr>
          <p:cNvPr id="3" name="Tijdelijke aanduiding voor inhoud 2"/>
          <p:cNvSpPr>
            <a:spLocks noGrp="1"/>
          </p:cNvSpPr>
          <p:nvPr>
            <p:ph idx="1"/>
          </p:nvPr>
        </p:nvSpPr>
        <p:spPr/>
        <p:txBody>
          <a:bodyPr/>
          <a:lstStyle/>
          <a:p>
            <a:r>
              <a:rPr lang="nl-BE" dirty="0"/>
              <a:t>Arrays</a:t>
            </a:r>
          </a:p>
          <a:p>
            <a:pPr lvl="1"/>
            <a:r>
              <a:rPr lang="nl-BE" dirty="0"/>
              <a:t>Arrays van basis types</a:t>
            </a:r>
          </a:p>
          <a:p>
            <a:pPr lvl="1"/>
            <a:r>
              <a:rPr lang="nl-BE" dirty="0"/>
              <a:t>Arrays van objecten</a:t>
            </a:r>
          </a:p>
          <a:p>
            <a:pPr lvl="1"/>
            <a:endParaRPr lang="nl-BE" dirty="0"/>
          </a:p>
          <a:p>
            <a:r>
              <a:rPr lang="nl-BE" dirty="0"/>
              <a:t>Zoeken in arrays</a:t>
            </a:r>
          </a:p>
          <a:p>
            <a:endParaRPr lang="nl-BE" dirty="0"/>
          </a:p>
          <a:p>
            <a:r>
              <a:rPr lang="nl-BE" dirty="0" err="1"/>
              <a:t>Array.Sort</a:t>
            </a:r>
            <a:r>
              <a:rPr lang="nl-BE" dirty="0"/>
              <a:t> </a:t>
            </a:r>
          </a:p>
          <a:p>
            <a:pPr lvl="1"/>
            <a:r>
              <a:rPr lang="nl-BE" dirty="0"/>
              <a:t>(</a:t>
            </a:r>
            <a:r>
              <a:rPr lang="nl-BE" dirty="0" err="1"/>
              <a:t>Icomparable</a:t>
            </a:r>
            <a:r>
              <a:rPr lang="nl-BE" dirty="0"/>
              <a:t>)</a:t>
            </a:r>
          </a:p>
          <a:p>
            <a:pPr lvl="1"/>
            <a:endParaRPr lang="nl-BE" dirty="0"/>
          </a:p>
          <a:p>
            <a:r>
              <a:rPr lang="nl-BE" dirty="0"/>
              <a:t>List&lt;&gt;</a:t>
            </a:r>
          </a:p>
          <a:p>
            <a:pPr lvl="1"/>
            <a:r>
              <a:rPr lang="nl-BE" dirty="0"/>
              <a:t>Gespecialiseerde arrays</a:t>
            </a:r>
          </a:p>
          <a:p>
            <a:pPr lvl="1"/>
            <a:endParaRPr lang="nl-BE" dirty="0"/>
          </a:p>
          <a:p>
            <a:r>
              <a:rPr lang="nl-BE" dirty="0" err="1"/>
              <a:t>Enum</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49</a:t>
            </a:fld>
            <a:endParaRPr lang="nl-NL" dirty="0"/>
          </a:p>
        </p:txBody>
      </p:sp>
    </p:spTree>
    <p:extLst>
      <p:ext uri="{BB962C8B-B14F-4D97-AF65-F5344CB8AC3E}">
        <p14:creationId xmlns:p14="http://schemas.microsoft.com/office/powerpoint/2010/main" val="10806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en-US"/>
              <a:t>Overloading Operators (cont'd.)</a:t>
            </a:r>
          </a:p>
        </p:txBody>
      </p:sp>
      <p:sp>
        <p:nvSpPr>
          <p:cNvPr id="46085" name="Rectangle 3"/>
          <p:cNvSpPr>
            <a:spLocks noGrp="1" noChangeArrowheads="1"/>
          </p:cNvSpPr>
          <p:nvPr>
            <p:ph type="body" idx="1"/>
          </p:nvPr>
        </p:nvSpPr>
        <p:spPr>
          <a:xfrm>
            <a:off x="1981200" y="1524000"/>
            <a:ext cx="8305800" cy="4572000"/>
          </a:xfrm>
        </p:spPr>
        <p:txBody>
          <a:bodyPr/>
          <a:lstStyle/>
          <a:p>
            <a:pPr eaLnBrk="1" hangingPunct="1"/>
            <a:r>
              <a:rPr lang="en-US" dirty="0"/>
              <a:t>When a binary operator is overloaded and has a corresponding assignment operator  (e.g. +  and +=):</a:t>
            </a:r>
          </a:p>
          <a:p>
            <a:pPr lvl="1" eaLnBrk="1" hangingPunct="1"/>
            <a:r>
              <a:rPr lang="en-US" dirty="0"/>
              <a:t>It is also overloaded</a:t>
            </a:r>
          </a:p>
          <a:p>
            <a:pPr eaLnBrk="1" hangingPunct="1"/>
            <a:r>
              <a:rPr lang="en-US" dirty="0"/>
              <a:t>Some operators must be overloaded in pairs:</a:t>
            </a:r>
          </a:p>
          <a:p>
            <a:pPr lvl="1" eaLnBrk="1" hangingPunct="1">
              <a:buFontTx/>
              <a:buNone/>
            </a:pPr>
            <a:r>
              <a:rPr lang="en-US" dirty="0">
                <a:latin typeface="Courier New" pitchFamily="1" charset="0"/>
              </a:rPr>
              <a:t>	==</a:t>
            </a:r>
            <a:r>
              <a:rPr lang="en-US" dirty="0"/>
              <a:t> with </a:t>
            </a:r>
            <a:r>
              <a:rPr lang="en-US" dirty="0">
                <a:latin typeface="Courier New" pitchFamily="1" charset="0"/>
              </a:rPr>
              <a:t>!=</a:t>
            </a:r>
            <a:r>
              <a:rPr lang="en-US" dirty="0"/>
              <a:t>,</a:t>
            </a:r>
          </a:p>
          <a:p>
            <a:pPr lvl="1" eaLnBrk="1" hangingPunct="1">
              <a:buFontTx/>
              <a:buNone/>
            </a:pPr>
            <a:r>
              <a:rPr lang="en-US" dirty="0"/>
              <a:t>	 </a:t>
            </a:r>
            <a:r>
              <a:rPr lang="en-US" dirty="0">
                <a:latin typeface="Courier New" pitchFamily="1" charset="0"/>
              </a:rPr>
              <a:t>&lt;</a:t>
            </a:r>
            <a:r>
              <a:rPr lang="en-US" dirty="0"/>
              <a:t> with </a:t>
            </a:r>
            <a:r>
              <a:rPr lang="en-US" dirty="0">
                <a:latin typeface="Courier New" pitchFamily="1" charset="0"/>
              </a:rPr>
              <a:t>&gt;</a:t>
            </a:r>
          </a:p>
          <a:p>
            <a:pPr eaLnBrk="1" hangingPunct="1"/>
            <a:r>
              <a:rPr lang="en-US" dirty="0"/>
              <a:t>Syntax to overload unary operators:</a:t>
            </a:r>
          </a:p>
          <a:p>
            <a:pPr lvl="1" eaLnBrk="1" hangingPunct="1">
              <a:buFontTx/>
              <a:buNone/>
            </a:pPr>
            <a:r>
              <a:rPr lang="en-US" i="1" dirty="0"/>
              <a:t>	type </a:t>
            </a:r>
            <a:r>
              <a:rPr lang="en-US" dirty="0">
                <a:latin typeface="Courier New" pitchFamily="1" charset="0"/>
              </a:rPr>
              <a:t>operator</a:t>
            </a:r>
            <a:r>
              <a:rPr lang="en-US" dirty="0"/>
              <a:t> </a:t>
            </a:r>
            <a:r>
              <a:rPr lang="en-US" i="1" dirty="0" err="1"/>
              <a:t>overloadable</a:t>
            </a:r>
            <a:r>
              <a:rPr lang="en-US" i="1" dirty="0"/>
              <a:t>-operator </a:t>
            </a:r>
            <a:r>
              <a:rPr lang="en-US" dirty="0"/>
              <a:t>(</a:t>
            </a:r>
            <a:r>
              <a:rPr lang="en-US" i="1" dirty="0"/>
              <a:t>type identifier</a:t>
            </a:r>
            <a:r>
              <a:rPr lang="en-US" dirty="0"/>
              <a:t>)</a:t>
            </a:r>
          </a:p>
          <a:p>
            <a:pPr eaLnBrk="1" hangingPunct="1"/>
            <a:r>
              <a:rPr lang="en-US" dirty="0"/>
              <a:t>Syntax to overload binary operators:</a:t>
            </a:r>
          </a:p>
          <a:p>
            <a:pPr lvl="1" eaLnBrk="1" hangingPunct="1">
              <a:buFontTx/>
              <a:buNone/>
            </a:pPr>
            <a:r>
              <a:rPr lang="en-US" i="1" dirty="0"/>
              <a:t>	type </a:t>
            </a:r>
            <a:r>
              <a:rPr lang="en-US" dirty="0">
                <a:latin typeface="Courier New" pitchFamily="1" charset="0"/>
              </a:rPr>
              <a:t>operator</a:t>
            </a:r>
            <a:r>
              <a:rPr lang="en-US" dirty="0"/>
              <a:t> </a:t>
            </a:r>
            <a:r>
              <a:rPr lang="en-US" i="1" dirty="0" err="1"/>
              <a:t>overloadable</a:t>
            </a:r>
            <a:r>
              <a:rPr lang="en-US" i="1" dirty="0"/>
              <a:t>-operator </a:t>
            </a:r>
            <a:r>
              <a:rPr lang="en-US" dirty="0"/>
              <a:t>(</a:t>
            </a:r>
            <a:r>
              <a:rPr lang="en-US" i="1" dirty="0"/>
              <a:t>type identifier, type operand</a:t>
            </a:r>
            <a:r>
              <a:rPr lang="en-US" dirty="0"/>
              <a:t>)</a:t>
            </a:r>
            <a:endParaRPr lang="en-US" dirty="0">
              <a:latin typeface="Courier New" pitchFamily="1" charset="0"/>
            </a:endParaRPr>
          </a:p>
        </p:txBody>
      </p:sp>
      <p:grpSp>
        <p:nvGrpSpPr>
          <p:cNvPr id="4" name="Groep 3"/>
          <p:cNvGrpSpPr/>
          <p:nvPr/>
        </p:nvGrpSpPr>
        <p:grpSpPr>
          <a:xfrm>
            <a:off x="8610782" y="1"/>
            <a:ext cx="2057218" cy="1320457"/>
            <a:chOff x="1762125" y="2181225"/>
            <a:chExt cx="5619750" cy="2495550"/>
          </a:xfrm>
        </p:grpSpPr>
        <p:pic>
          <p:nvPicPr>
            <p:cNvPr id="5" name="Afbeelding 4"/>
            <p:cNvPicPr>
              <a:picLocks noChangeAspect="1"/>
            </p:cNvPicPr>
            <p:nvPr/>
          </p:nvPicPr>
          <p:blipFill>
            <a:blip r:embed="rId3">
              <a:duotone>
                <a:prstClr val="black"/>
                <a:srgbClr val="0099FF">
                  <a:tint val="45000"/>
                  <a:satMod val="400000"/>
                </a:srgbClr>
              </a:duotone>
            </a:blip>
            <a:stretch>
              <a:fillRect/>
            </a:stretch>
          </p:blipFill>
          <p:spPr>
            <a:xfrm>
              <a:off x="1762125" y="2181225"/>
              <a:ext cx="5619750" cy="2495550"/>
            </a:xfrm>
            <a:prstGeom prst="rect">
              <a:avLst/>
            </a:prstGeom>
          </p:spPr>
        </p:pic>
        <p:pic>
          <p:nvPicPr>
            <p:cNvPr id="6" name="Afbeelding 5"/>
            <p:cNvPicPr>
              <a:picLocks noChangeAspect="1"/>
            </p:cNvPicPr>
            <p:nvPr/>
          </p:nvPicPr>
          <p:blipFill>
            <a:blip r:embed="rId4">
              <a:duotone>
                <a:prstClr val="black"/>
                <a:srgbClr val="0099FF">
                  <a:tint val="45000"/>
                  <a:satMod val="400000"/>
                </a:srgbClr>
              </a:duotone>
            </a:blip>
            <a:stretch>
              <a:fillRect/>
            </a:stretch>
          </p:blipFill>
          <p:spPr>
            <a:xfrm>
              <a:off x="4032069" y="2292531"/>
              <a:ext cx="3262314" cy="2272937"/>
            </a:xfrm>
            <a:prstGeom prst="rect">
              <a:avLst/>
            </a:prstGeom>
          </p:spPr>
        </p:pic>
        <p:sp>
          <p:nvSpPr>
            <p:cNvPr id="7" name="Tekstvak 6"/>
            <p:cNvSpPr txBox="1"/>
            <p:nvPr/>
          </p:nvSpPr>
          <p:spPr>
            <a:xfrm>
              <a:off x="2253327" y="3055108"/>
              <a:ext cx="2384764" cy="988841"/>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PI</a:t>
              </a:r>
            </a:p>
          </p:txBody>
        </p:sp>
      </p:grpSp>
    </p:spTree>
    <p:extLst>
      <p:ext uri="{BB962C8B-B14F-4D97-AF65-F5344CB8AC3E}">
        <p14:creationId xmlns:p14="http://schemas.microsoft.com/office/powerpoint/2010/main" val="294698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Wat</a:t>
            </a:r>
            <a:r>
              <a:rPr lang="en-IE" dirty="0"/>
              <a:t> </a:t>
            </a:r>
            <a:r>
              <a:rPr lang="en-IE" dirty="0" err="1"/>
              <a:t>kunnen</a:t>
            </a:r>
            <a:r>
              <a:rPr lang="en-IE" dirty="0"/>
              <a:t> we</a:t>
            </a:r>
          </a:p>
        </p:txBody>
      </p:sp>
      <p:sp>
        <p:nvSpPr>
          <p:cNvPr id="3" name="Tijdelijke aanduiding voor inhoud 2"/>
          <p:cNvSpPr>
            <a:spLocks noGrp="1"/>
          </p:cNvSpPr>
          <p:nvPr>
            <p:ph idx="1"/>
          </p:nvPr>
        </p:nvSpPr>
        <p:spPr/>
        <p:txBody>
          <a:bodyPr/>
          <a:lstStyle/>
          <a:p>
            <a:r>
              <a:rPr lang="en-IE" sz="1600" dirty="0" err="1"/>
              <a:t>Objecten</a:t>
            </a:r>
            <a:r>
              <a:rPr lang="en-IE" sz="1600" dirty="0"/>
              <a:t>/</a:t>
            </a:r>
            <a:r>
              <a:rPr lang="en-IE" sz="1600" dirty="0" err="1"/>
              <a:t>klassen</a:t>
            </a:r>
            <a:r>
              <a:rPr lang="en-IE" sz="1600" dirty="0"/>
              <a:t>:</a:t>
            </a:r>
          </a:p>
          <a:p>
            <a:pPr lvl="1"/>
            <a:r>
              <a:rPr lang="en-IE" sz="1400" dirty="0"/>
              <a:t>Private/public/protected</a:t>
            </a:r>
          </a:p>
          <a:p>
            <a:pPr lvl="1"/>
            <a:endParaRPr lang="en-IE" sz="1400" dirty="0"/>
          </a:p>
          <a:p>
            <a:pPr lvl="1"/>
            <a:r>
              <a:rPr lang="en-IE" sz="1400" dirty="0"/>
              <a:t>Constructor:</a:t>
            </a:r>
          </a:p>
          <a:p>
            <a:pPr lvl="2"/>
            <a:r>
              <a:rPr lang="en-IE" sz="1200" dirty="0"/>
              <a:t>Default</a:t>
            </a:r>
          </a:p>
          <a:p>
            <a:pPr lvl="2"/>
            <a:r>
              <a:rPr lang="en-IE" sz="1200" dirty="0"/>
              <a:t>Overloaded</a:t>
            </a:r>
          </a:p>
          <a:p>
            <a:pPr lvl="2"/>
            <a:endParaRPr lang="en-IE" sz="1200" dirty="0"/>
          </a:p>
          <a:p>
            <a:pPr lvl="1"/>
            <a:r>
              <a:rPr lang="en-IE" sz="1400" dirty="0"/>
              <a:t>Static</a:t>
            </a:r>
          </a:p>
          <a:p>
            <a:pPr lvl="1"/>
            <a:endParaRPr lang="en-IE" sz="1400" dirty="0"/>
          </a:p>
          <a:p>
            <a:pPr lvl="1"/>
            <a:r>
              <a:rPr lang="en-IE" sz="1400" dirty="0"/>
              <a:t>Private fields</a:t>
            </a:r>
          </a:p>
          <a:p>
            <a:pPr lvl="1"/>
            <a:endParaRPr lang="en-IE" sz="1400" dirty="0"/>
          </a:p>
          <a:p>
            <a:pPr lvl="1"/>
            <a:r>
              <a:rPr lang="en-IE" sz="1400" dirty="0"/>
              <a:t>Properties</a:t>
            </a:r>
          </a:p>
          <a:p>
            <a:pPr lvl="2"/>
            <a:r>
              <a:rPr lang="en-IE" sz="1200" dirty="0" err="1"/>
              <a:t>Autoproperties</a:t>
            </a:r>
            <a:endParaRPr lang="en-IE" sz="1200" dirty="0"/>
          </a:p>
          <a:p>
            <a:pPr lvl="1"/>
            <a:endParaRPr lang="en-IE" sz="1400" dirty="0"/>
          </a:p>
          <a:p>
            <a:r>
              <a:rPr lang="en-IE" sz="1600" dirty="0" err="1"/>
              <a:t>System.Object</a:t>
            </a:r>
            <a:endParaRPr lang="en-IE" sz="1600" dirty="0"/>
          </a:p>
          <a:p>
            <a:pPr lvl="1"/>
            <a:r>
              <a:rPr lang="en-IE" sz="1400" dirty="0" err="1"/>
              <a:t>ToString</a:t>
            </a:r>
            <a:r>
              <a:rPr lang="en-IE" sz="1400" dirty="0"/>
              <a:t>()</a:t>
            </a:r>
          </a:p>
          <a:p>
            <a:pPr lvl="1"/>
            <a:r>
              <a:rPr lang="en-IE" sz="1400" dirty="0"/>
              <a:t>Equals</a:t>
            </a:r>
          </a:p>
          <a:p>
            <a:pPr lvl="1"/>
            <a:endParaRPr lang="en-IE" sz="1400"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50</a:t>
            </a:fld>
            <a:endParaRPr lang="nl-NL" dirty="0"/>
          </a:p>
        </p:txBody>
      </p:sp>
    </p:spTree>
    <p:extLst>
      <p:ext uri="{BB962C8B-B14F-4D97-AF65-F5344CB8AC3E}">
        <p14:creationId xmlns:p14="http://schemas.microsoft.com/office/powerpoint/2010/main" val="4122046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Wat kunnen we</a:t>
            </a:r>
          </a:p>
        </p:txBody>
      </p:sp>
      <p:sp>
        <p:nvSpPr>
          <p:cNvPr id="3" name="Tijdelijke aanduiding voor inhoud 2"/>
          <p:cNvSpPr>
            <a:spLocks noGrp="1"/>
          </p:cNvSpPr>
          <p:nvPr>
            <p:ph idx="1"/>
          </p:nvPr>
        </p:nvSpPr>
        <p:spPr/>
        <p:txBody>
          <a:bodyPr/>
          <a:lstStyle/>
          <a:p>
            <a:r>
              <a:rPr lang="en-IE" sz="1600" dirty="0"/>
              <a:t>Inheritance:</a:t>
            </a:r>
          </a:p>
          <a:p>
            <a:pPr lvl="1"/>
            <a:r>
              <a:rPr lang="en-IE" sz="1400" dirty="0"/>
              <a:t>Abstract</a:t>
            </a:r>
          </a:p>
          <a:p>
            <a:pPr lvl="1"/>
            <a:r>
              <a:rPr lang="en-IE" sz="1400" dirty="0"/>
              <a:t>Virtual/override</a:t>
            </a:r>
          </a:p>
          <a:p>
            <a:pPr lvl="1"/>
            <a:r>
              <a:rPr lang="en-IE" sz="1400" dirty="0"/>
              <a:t>Base</a:t>
            </a:r>
          </a:p>
          <a:p>
            <a:pPr lvl="1"/>
            <a:r>
              <a:rPr lang="en-IE" sz="1400" dirty="0" err="1"/>
              <a:t>System.Object</a:t>
            </a:r>
            <a:endParaRPr lang="en-IE" sz="1400" dirty="0"/>
          </a:p>
          <a:p>
            <a:pPr lvl="1"/>
            <a:endParaRPr lang="en-IE" sz="1400" dirty="0"/>
          </a:p>
          <a:p>
            <a:r>
              <a:rPr lang="en-IE" sz="1600" dirty="0"/>
              <a:t>Interfaces</a:t>
            </a:r>
          </a:p>
          <a:p>
            <a:pPr lvl="1"/>
            <a:r>
              <a:rPr lang="en-IE" sz="1400" dirty="0"/>
              <a:t>Eigen interfaces</a:t>
            </a:r>
          </a:p>
          <a:p>
            <a:pPr lvl="1"/>
            <a:r>
              <a:rPr lang="en-IE" sz="1400" dirty="0" err="1"/>
              <a:t>Icomparable</a:t>
            </a:r>
            <a:r>
              <a:rPr lang="en-IE" sz="1400" dirty="0"/>
              <a:t>, etc.</a:t>
            </a:r>
          </a:p>
          <a:p>
            <a:pPr lvl="1"/>
            <a:endParaRPr lang="en-IE" sz="1400" dirty="0"/>
          </a:p>
          <a:p>
            <a:r>
              <a:rPr lang="en-IE" sz="1600" dirty="0" err="1"/>
              <a:t>Polymorfisme</a:t>
            </a:r>
            <a:r>
              <a:rPr lang="en-IE" sz="1600" dirty="0"/>
              <a:t>:</a:t>
            </a:r>
          </a:p>
          <a:p>
            <a:pPr lvl="1"/>
            <a:r>
              <a:rPr lang="en-IE" sz="1400" dirty="0" err="1"/>
              <a:t>Mens</a:t>
            </a:r>
            <a:r>
              <a:rPr lang="en-IE" sz="1400" dirty="0"/>
              <a:t> m= new Student();</a:t>
            </a:r>
          </a:p>
          <a:p>
            <a:pPr lvl="1"/>
            <a:r>
              <a:rPr lang="en-IE" sz="1400" dirty="0"/>
              <a:t>is / as</a:t>
            </a:r>
          </a:p>
          <a:p>
            <a:pPr lvl="1"/>
            <a:endParaRPr lang="en-IE" sz="1400" dirty="0"/>
          </a:p>
          <a:p>
            <a:r>
              <a:rPr lang="en-IE" sz="1600" dirty="0" err="1"/>
              <a:t>Compositie</a:t>
            </a:r>
            <a:r>
              <a:rPr lang="en-IE" sz="1600" dirty="0"/>
              <a:t>:</a:t>
            </a:r>
          </a:p>
          <a:p>
            <a:pPr lvl="1"/>
            <a:r>
              <a:rPr lang="en-IE" sz="1400" dirty="0"/>
              <a:t>”</a:t>
            </a:r>
            <a:r>
              <a:rPr lang="en-IE" sz="1400" dirty="0" err="1"/>
              <a:t>Heeft</a:t>
            </a:r>
            <a:r>
              <a:rPr lang="en-IE" sz="1400" dirty="0"/>
              <a:t> </a:t>
            </a:r>
            <a:r>
              <a:rPr lang="en-IE" sz="1400" dirty="0" err="1"/>
              <a:t>een</a:t>
            </a:r>
            <a:r>
              <a:rPr lang="en-IE" sz="1400" dirty="0"/>
              <a:t>”</a:t>
            </a:r>
          </a:p>
          <a:p>
            <a:pPr lvl="1"/>
            <a:endParaRPr lang="en-IE" sz="1400" dirty="0"/>
          </a:p>
          <a:p>
            <a:endParaRPr lang="en-IE" sz="1600" dirty="0"/>
          </a:p>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51</a:t>
            </a:fld>
            <a:endParaRPr lang="nl-NL" dirty="0"/>
          </a:p>
        </p:txBody>
      </p:sp>
    </p:spTree>
    <p:extLst>
      <p:ext uri="{BB962C8B-B14F-4D97-AF65-F5344CB8AC3E}">
        <p14:creationId xmlns:p14="http://schemas.microsoft.com/office/powerpoint/2010/main" val="1434120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Leestips</a:t>
            </a:r>
            <a:endParaRPr lang="en-IE" dirty="0"/>
          </a:p>
        </p:txBody>
      </p:sp>
      <p:sp>
        <p:nvSpPr>
          <p:cNvPr id="3" name="Tijdelijke aanduiding voor inhoud 2"/>
          <p:cNvSpPr>
            <a:spLocks noGrp="1"/>
          </p:cNvSpPr>
          <p:nvPr>
            <p:ph idx="1"/>
          </p:nvPr>
        </p:nvSpPr>
        <p:spPr/>
        <p:txBody>
          <a:bodyPr/>
          <a:lstStyle/>
          <a:p>
            <a:endParaRPr lang="en-IE" dirty="0">
              <a:hlinkClick r:id="rId3"/>
            </a:endParaRPr>
          </a:p>
          <a:p>
            <a:r>
              <a:rPr lang="en-IE" dirty="0" err="1"/>
              <a:t>Handboek</a:t>
            </a:r>
            <a:r>
              <a:rPr lang="en-IE" dirty="0"/>
              <a:t> Visual C# 2008, Dirk Louis (Van </a:t>
            </a:r>
            <a:r>
              <a:rPr lang="en-IE" dirty="0" err="1"/>
              <a:t>Duuren</a:t>
            </a:r>
            <a:r>
              <a:rPr lang="en-IE" dirty="0"/>
              <a:t>, 9789059403697)</a:t>
            </a:r>
            <a:endParaRPr lang="en-IE" dirty="0">
              <a:hlinkClick r:id="rId3"/>
            </a:endParaRPr>
          </a:p>
          <a:p>
            <a:endParaRPr lang="en-IE" dirty="0">
              <a:hlinkClick r:id="rId3"/>
            </a:endParaRPr>
          </a:p>
          <a:p>
            <a:r>
              <a:rPr lang="en-IE" dirty="0">
                <a:hlinkClick r:id="rId3"/>
              </a:rPr>
              <a:t>http://www.cs.aau.dk/~normark/oop-09/html/notes/inheritance_themes-inheritance-csharp.html</a:t>
            </a:r>
            <a:r>
              <a:rPr lang="en-IE" dirty="0"/>
              <a:t> </a:t>
            </a:r>
          </a:p>
          <a:p>
            <a:endParaRPr lang="en-IE" dirty="0"/>
          </a:p>
          <a:p>
            <a:r>
              <a:rPr lang="en-IE" dirty="0"/>
              <a:t>C# 2008 for programmers (3</a:t>
            </a:r>
            <a:r>
              <a:rPr lang="en-IE" baseline="30000" dirty="0"/>
              <a:t>rd</a:t>
            </a:r>
            <a:r>
              <a:rPr lang="en-IE" dirty="0"/>
              <a:t> Edition), </a:t>
            </a:r>
            <a:r>
              <a:rPr lang="en-IE" dirty="0" err="1"/>
              <a:t>Deitel&amp;Deitel</a:t>
            </a:r>
            <a:r>
              <a:rPr lang="en-IE" dirty="0"/>
              <a:t> (Prentice Hall, 9780137144150)</a:t>
            </a:r>
          </a:p>
          <a:p>
            <a:endParaRPr lang="en-IE" dirty="0"/>
          </a:p>
          <a:p>
            <a:r>
              <a:rPr lang="en-IE" dirty="0"/>
              <a:t>Head First C#, </a:t>
            </a:r>
            <a:r>
              <a:rPr lang="en-IE" dirty="0" err="1"/>
              <a:t>Stellman</a:t>
            </a:r>
            <a:r>
              <a:rPr lang="en-IE" dirty="0"/>
              <a:t> &amp; Greene (O’Reilly, 9780596514822)</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52</a:t>
            </a:fld>
            <a:endParaRPr lang="nl-NL" dirty="0"/>
          </a:p>
        </p:txBody>
      </p:sp>
    </p:spTree>
    <p:extLst>
      <p:ext uri="{BB962C8B-B14F-4D97-AF65-F5344CB8AC3E}">
        <p14:creationId xmlns:p14="http://schemas.microsoft.com/office/powerpoint/2010/main" val="2385680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53</a:t>
            </a:fld>
            <a:endParaRPr lang="nl-NL"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1" y="-114299"/>
            <a:ext cx="5205543" cy="737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048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ctrTitle"/>
          </p:nvPr>
        </p:nvSpPr>
        <p:spPr>
          <a:xfrm>
            <a:off x="2246314" y="438151"/>
            <a:ext cx="7831137" cy="1095375"/>
          </a:xfrm>
        </p:spPr>
        <p:txBody>
          <a:bodyPr/>
          <a:lstStyle/>
          <a:p>
            <a:pPr eaLnBrk="1" hangingPunct="1"/>
            <a:r>
              <a:rPr lang="en-US" sz="2800"/>
              <a:t>ICT 2: Object Geörienteerd Programmeren 2</a:t>
            </a:r>
          </a:p>
        </p:txBody>
      </p:sp>
      <p:sp>
        <p:nvSpPr>
          <p:cNvPr id="167939" name="Rectangle 9"/>
          <p:cNvSpPr>
            <a:spLocks noChangeArrowheads="1"/>
          </p:cNvSpPr>
          <p:nvPr/>
        </p:nvSpPr>
        <p:spPr bwMode="auto">
          <a:xfrm>
            <a:off x="2236788" y="1543051"/>
            <a:ext cx="7834312" cy="804863"/>
          </a:xfrm>
          <a:prstGeom prst="rect">
            <a:avLst/>
          </a:prstGeom>
          <a:noFill/>
          <a:ln w="9525">
            <a:noFill/>
            <a:miter lim="800000"/>
            <a:headEnd/>
            <a:tailEnd/>
          </a:ln>
        </p:spPr>
        <p:txBody>
          <a:bodyPr lIns="0" tIns="0" rIns="0" bIns="0"/>
          <a:lstStyle/>
          <a:p>
            <a:r>
              <a:rPr lang="en-US" sz="2400" dirty="0">
                <a:solidFill>
                  <a:schemeClr val="bg1"/>
                </a:solidFill>
              </a:rPr>
              <a:t>Intermezzo: Doom source code</a:t>
            </a:r>
          </a:p>
        </p:txBody>
      </p:sp>
      <p:sp>
        <p:nvSpPr>
          <p:cNvPr id="167940" name="Text Box 10"/>
          <p:cNvSpPr txBox="1">
            <a:spLocks noChangeArrowheads="1"/>
          </p:cNvSpPr>
          <p:nvPr/>
        </p:nvSpPr>
        <p:spPr bwMode="auto">
          <a:xfrm>
            <a:off x="9109076" y="2941638"/>
            <a:ext cx="854075" cy="430212"/>
          </a:xfrm>
          <a:prstGeom prst="rect">
            <a:avLst/>
          </a:prstGeom>
          <a:noFill/>
          <a:ln w="9525">
            <a:noFill/>
            <a:miter lim="800000"/>
            <a:headEnd/>
            <a:tailEnd/>
          </a:ln>
        </p:spPr>
        <p:txBody>
          <a:bodyPr wrap="none" lIns="0" tIns="0" rIns="0" bIns="0">
            <a:spAutoFit/>
          </a:bodyPr>
          <a:lstStyle/>
          <a:p>
            <a:pPr algn="r" eaLnBrk="0" hangingPunct="0"/>
            <a:r>
              <a:rPr lang="en-US" sz="1400" b="1" dirty="0">
                <a:solidFill>
                  <a:schemeClr val="bg1"/>
                </a:solidFill>
              </a:rPr>
              <a:t>Tim Dams</a:t>
            </a:r>
            <a:endParaRPr lang="en-US" sz="1400" dirty="0">
              <a:solidFill>
                <a:schemeClr val="bg1"/>
              </a:solidFill>
            </a:endParaRPr>
          </a:p>
          <a:p>
            <a:pPr algn="r" eaLnBrk="0" hangingPunct="0"/>
            <a:r>
              <a:rPr lang="en-US" sz="1400" dirty="0">
                <a:solidFill>
                  <a:schemeClr val="bg1"/>
                </a:solidFill>
              </a:rPr>
              <a:t>1/1/</a:t>
            </a:r>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93728"/>
            <a:ext cx="9153923" cy="5721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1985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a:xfrm>
            <a:off x="1741489" y="166688"/>
            <a:ext cx="8212137" cy="4902200"/>
          </a:xfrm>
        </p:spPr>
        <p:txBody>
          <a:bodyPr/>
          <a:lstStyle/>
          <a:p>
            <a:pPr marL="0" indent="0">
              <a:buNone/>
            </a:pPr>
            <a:r>
              <a:rPr lang="nl-BE" dirty="0">
                <a:hlinkClick r:id="rId2"/>
              </a:rPr>
              <a:t>https://www.youtube.com/watch?v=yr-lQZzevwA</a:t>
            </a:r>
            <a:endParaRPr lang="nl-BE" dirty="0"/>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55</a:t>
            </a:fld>
            <a:endParaRPr lang="nl-NL" dirty="0"/>
          </a:p>
        </p:txBody>
      </p:sp>
      <p:pic>
        <p:nvPicPr>
          <p:cNvPr id="8194" name="Picture 2" descr="http://images2.wikia.nocookie.net/__cb20110314042502/doom/images/3/35/Meet_cyberdem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396" y="1245140"/>
            <a:ext cx="7574605" cy="568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617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Doom Source code</a:t>
            </a:r>
          </a:p>
        </p:txBody>
      </p:sp>
      <p:sp>
        <p:nvSpPr>
          <p:cNvPr id="3" name="Tijdelijke aanduiding voor inhoud 2"/>
          <p:cNvSpPr>
            <a:spLocks noGrp="1"/>
          </p:cNvSpPr>
          <p:nvPr>
            <p:ph idx="1"/>
          </p:nvPr>
        </p:nvSpPr>
        <p:spPr/>
        <p:txBody>
          <a:bodyPr/>
          <a:lstStyle/>
          <a:p>
            <a:r>
              <a:rPr lang="nl-BE" sz="1800" dirty="0"/>
              <a:t>C++  code </a:t>
            </a:r>
          </a:p>
          <a:p>
            <a:endParaRPr lang="nl-BE" sz="1800" dirty="0"/>
          </a:p>
          <a:p>
            <a:r>
              <a:rPr lang="nl-BE" sz="1800" dirty="0"/>
              <a:t>Meer info bij files: </a:t>
            </a:r>
            <a:r>
              <a:rPr lang="nl-BE" sz="1800" dirty="0">
                <a:hlinkClick r:id="rId2"/>
              </a:rPr>
              <a:t>http://doom.wikia.com/wiki/Doom_source_code_files</a:t>
            </a:r>
            <a:r>
              <a:rPr lang="nl-BE" sz="1800" dirty="0"/>
              <a:t> </a:t>
            </a:r>
          </a:p>
          <a:p>
            <a:endParaRPr lang="nl-BE" sz="1800" dirty="0"/>
          </a:p>
          <a:p>
            <a:r>
              <a:rPr lang="nl-BE" sz="1800" dirty="0"/>
              <a:t>Downloaden via:  </a:t>
            </a:r>
            <a:r>
              <a:rPr lang="nl-BE" sz="1800" dirty="0">
                <a:hlinkClick r:id="rId3"/>
              </a:rPr>
              <a:t>http://doom.wikia.com/wiki/Doom_source_code</a:t>
            </a:r>
            <a:r>
              <a:rPr lang="nl-BE" sz="1800" dirty="0"/>
              <a:t> </a:t>
            </a:r>
          </a:p>
          <a:p>
            <a:endParaRPr lang="nl-BE" sz="1800" dirty="0"/>
          </a:p>
          <a:p>
            <a:endParaRPr lang="nl-BE" sz="1800" dirty="0"/>
          </a:p>
          <a:p>
            <a:r>
              <a:rPr lang="nl-BE" sz="1800" dirty="0"/>
              <a:t>Info over </a:t>
            </a:r>
            <a:r>
              <a:rPr lang="nl-BE" sz="1800" dirty="0" err="1"/>
              <a:t>renderer</a:t>
            </a:r>
            <a:r>
              <a:rPr lang="nl-BE" sz="1800" dirty="0"/>
              <a:t>: </a:t>
            </a:r>
            <a:r>
              <a:rPr lang="nl-BE" sz="1800" dirty="0">
                <a:hlinkClick r:id="rId4"/>
              </a:rPr>
              <a:t>http://www.fabiensanglard.net/doomIphone/doomClassicRenderer.php</a:t>
            </a:r>
            <a:r>
              <a:rPr lang="nl-BE" sz="1800" dirty="0"/>
              <a:t> </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56</a:t>
            </a:fld>
            <a:endParaRPr lang="nl-NL" dirty="0"/>
          </a:p>
        </p:txBody>
      </p:sp>
    </p:spTree>
    <p:extLst>
      <p:ext uri="{BB962C8B-B14F-4D97-AF65-F5344CB8AC3E}">
        <p14:creationId xmlns:p14="http://schemas.microsoft.com/office/powerpoint/2010/main" val="4120260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a:t>Main</a:t>
            </a:r>
            <a:r>
              <a:rPr lang="nl-BE" dirty="0"/>
              <a:t>-methode</a:t>
            </a:r>
          </a:p>
        </p:txBody>
      </p:sp>
      <p:sp>
        <p:nvSpPr>
          <p:cNvPr id="3" name="Tijdelijke aanduiding voor inhoud 2"/>
          <p:cNvSpPr>
            <a:spLocks noGrp="1"/>
          </p:cNvSpPr>
          <p:nvPr>
            <p:ph idx="1"/>
          </p:nvPr>
        </p:nvSpPr>
        <p:spPr/>
        <p:txBody>
          <a:bodyPr/>
          <a:lstStyle/>
          <a:p>
            <a:r>
              <a:rPr lang="nl-BE" dirty="0" err="1"/>
              <a:t>i_main.c</a:t>
            </a:r>
            <a:r>
              <a:rPr lang="nl-BE" dirty="0"/>
              <a:t> </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57</a:t>
            </a:fld>
            <a:endParaRPr lang="nl-NL" dirty="0"/>
          </a:p>
        </p:txBody>
      </p:sp>
      <p:sp>
        <p:nvSpPr>
          <p:cNvPr id="6" name="Rechthoek 5"/>
          <p:cNvSpPr/>
          <p:nvPr/>
        </p:nvSpPr>
        <p:spPr>
          <a:xfrm>
            <a:off x="3140150" y="2509860"/>
            <a:ext cx="8123273" cy="2308324"/>
          </a:xfrm>
          <a:prstGeom prst="rect">
            <a:avLst/>
          </a:prstGeom>
        </p:spPr>
        <p:txBody>
          <a:bodyPr wrap="square">
            <a:spAutoFit/>
          </a:bodyPr>
          <a:lstStyle/>
          <a:p>
            <a:r>
              <a:rPr lang="nl-BE" dirty="0" err="1">
                <a:latin typeface="Courier New" pitchFamily="49" charset="0"/>
                <a:cs typeface="Courier New" pitchFamily="49" charset="0"/>
              </a:rPr>
              <a:t>intmain</a:t>
            </a:r>
            <a:r>
              <a:rPr lang="nl-BE" dirty="0">
                <a:latin typeface="Courier New" pitchFamily="49" charset="0"/>
                <a:cs typeface="Courier New" pitchFamily="49" charset="0"/>
              </a:rPr>
              <a:t>( int	</a:t>
            </a:r>
            <a:r>
              <a:rPr lang="nl-BE" dirty="0" err="1">
                <a:latin typeface="Courier New" pitchFamily="49" charset="0"/>
                <a:cs typeface="Courier New" pitchFamily="49" charset="0"/>
              </a:rPr>
              <a:t>argc</a:t>
            </a:r>
            <a:r>
              <a:rPr lang="nl-BE" dirty="0">
                <a:latin typeface="Courier New" pitchFamily="49" charset="0"/>
                <a:cs typeface="Courier New" pitchFamily="49" charset="0"/>
              </a:rPr>
              <a:t>,  </a:t>
            </a:r>
            <a:r>
              <a:rPr lang="nl-BE" dirty="0" err="1">
                <a:latin typeface="Courier New" pitchFamily="49" charset="0"/>
                <a:cs typeface="Courier New" pitchFamily="49" charset="0"/>
              </a:rPr>
              <a:t>char</a:t>
            </a:r>
            <a:r>
              <a:rPr lang="nl-BE" dirty="0">
                <a:latin typeface="Courier New" pitchFamily="49" charset="0"/>
                <a:cs typeface="Courier New" pitchFamily="49" charset="0"/>
              </a:rPr>
              <a:t>**	</a:t>
            </a:r>
            <a:r>
              <a:rPr lang="nl-BE" dirty="0" err="1">
                <a:latin typeface="Courier New" pitchFamily="49" charset="0"/>
                <a:cs typeface="Courier New" pitchFamily="49" charset="0"/>
              </a:rPr>
              <a:t>argv</a:t>
            </a:r>
            <a:r>
              <a:rPr lang="nl-BE" dirty="0">
                <a:latin typeface="Courier New" pitchFamily="49" charset="0"/>
                <a:cs typeface="Courier New" pitchFamily="49" charset="0"/>
              </a:rPr>
              <a:t> ) </a:t>
            </a:r>
          </a:p>
          <a:p>
            <a:r>
              <a:rPr lang="nl-BE" dirty="0">
                <a:latin typeface="Courier New" pitchFamily="49" charset="0"/>
                <a:cs typeface="Courier New" pitchFamily="49" charset="0"/>
              </a:rPr>
              <a:t>{     </a:t>
            </a:r>
          </a:p>
          <a:p>
            <a:r>
              <a:rPr lang="nl-BE" dirty="0">
                <a:latin typeface="Courier New" pitchFamily="49" charset="0"/>
                <a:cs typeface="Courier New" pitchFamily="49" charset="0"/>
              </a:rPr>
              <a:t>	</a:t>
            </a:r>
            <a:r>
              <a:rPr lang="nl-BE" dirty="0" err="1">
                <a:latin typeface="Courier New" pitchFamily="49" charset="0"/>
                <a:cs typeface="Courier New" pitchFamily="49" charset="0"/>
              </a:rPr>
              <a:t>myargc</a:t>
            </a:r>
            <a:r>
              <a:rPr lang="nl-BE" dirty="0">
                <a:latin typeface="Courier New" pitchFamily="49" charset="0"/>
                <a:cs typeface="Courier New" pitchFamily="49" charset="0"/>
              </a:rPr>
              <a:t> = </a:t>
            </a:r>
            <a:r>
              <a:rPr lang="nl-BE" dirty="0" err="1">
                <a:latin typeface="Courier New" pitchFamily="49" charset="0"/>
                <a:cs typeface="Courier New" pitchFamily="49" charset="0"/>
              </a:rPr>
              <a:t>argc</a:t>
            </a:r>
            <a:r>
              <a:rPr lang="nl-BE" dirty="0">
                <a:latin typeface="Courier New" pitchFamily="49" charset="0"/>
                <a:cs typeface="Courier New" pitchFamily="49" charset="0"/>
              </a:rPr>
              <a:t>;     </a:t>
            </a:r>
          </a:p>
          <a:p>
            <a:r>
              <a:rPr lang="nl-BE" dirty="0">
                <a:latin typeface="Courier New" pitchFamily="49" charset="0"/>
                <a:cs typeface="Courier New" pitchFamily="49" charset="0"/>
              </a:rPr>
              <a:t>	</a:t>
            </a:r>
            <a:r>
              <a:rPr lang="nl-BE" dirty="0" err="1">
                <a:latin typeface="Courier New" pitchFamily="49" charset="0"/>
                <a:cs typeface="Courier New" pitchFamily="49" charset="0"/>
              </a:rPr>
              <a:t>myargv</a:t>
            </a:r>
            <a:r>
              <a:rPr lang="nl-BE" dirty="0">
                <a:latin typeface="Courier New" pitchFamily="49" charset="0"/>
                <a:cs typeface="Courier New" pitchFamily="49" charset="0"/>
              </a:rPr>
              <a:t> = </a:t>
            </a:r>
            <a:r>
              <a:rPr lang="nl-BE" dirty="0" err="1">
                <a:latin typeface="Courier New" pitchFamily="49" charset="0"/>
                <a:cs typeface="Courier New" pitchFamily="49" charset="0"/>
              </a:rPr>
              <a:t>argv</a:t>
            </a:r>
            <a:r>
              <a:rPr lang="nl-BE" dirty="0">
                <a:latin typeface="Courier New" pitchFamily="49" charset="0"/>
                <a:cs typeface="Courier New" pitchFamily="49" charset="0"/>
              </a:rPr>
              <a:t>;      </a:t>
            </a:r>
          </a:p>
          <a:p>
            <a:r>
              <a:rPr lang="nl-BE" dirty="0">
                <a:latin typeface="Courier New" pitchFamily="49" charset="0"/>
                <a:cs typeface="Courier New" pitchFamily="49" charset="0"/>
              </a:rPr>
              <a:t>	</a:t>
            </a:r>
            <a:r>
              <a:rPr lang="nl-BE" b="1" u="sng" dirty="0" err="1">
                <a:latin typeface="Courier New" pitchFamily="49" charset="0"/>
                <a:cs typeface="Courier New" pitchFamily="49" charset="0"/>
              </a:rPr>
              <a:t>D_DoomMain</a:t>
            </a:r>
            <a:r>
              <a:rPr lang="nl-BE" b="1" u="sng" dirty="0">
                <a:latin typeface="Courier New" pitchFamily="49" charset="0"/>
                <a:cs typeface="Courier New" pitchFamily="49" charset="0"/>
              </a:rPr>
              <a:t> ();     </a:t>
            </a:r>
          </a:p>
          <a:p>
            <a:r>
              <a:rPr lang="nl-BE" dirty="0">
                <a:latin typeface="Courier New" pitchFamily="49" charset="0"/>
                <a:cs typeface="Courier New" pitchFamily="49" charset="0"/>
              </a:rPr>
              <a:t>	return 0;</a:t>
            </a:r>
          </a:p>
          <a:p>
            <a:endParaRPr lang="nl-BE" dirty="0">
              <a:latin typeface="Courier New" pitchFamily="49" charset="0"/>
              <a:cs typeface="Courier New" pitchFamily="49" charset="0"/>
            </a:endParaRPr>
          </a:p>
          <a:p>
            <a:r>
              <a:rPr lang="nl-BE" dirty="0">
                <a:latin typeface="Courier New" pitchFamily="49" charset="0"/>
                <a:cs typeface="Courier New" pitchFamily="49" charset="0"/>
              </a:rPr>
              <a:t>} </a:t>
            </a:r>
          </a:p>
        </p:txBody>
      </p:sp>
    </p:spTree>
    <p:extLst>
      <p:ext uri="{BB962C8B-B14F-4D97-AF65-F5344CB8AC3E}">
        <p14:creationId xmlns:p14="http://schemas.microsoft.com/office/powerpoint/2010/main" val="4182958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System-independent main function, and setup code</a:t>
            </a:r>
            <a:endParaRPr lang="nl-BE" dirty="0"/>
          </a:p>
        </p:txBody>
      </p:sp>
      <p:sp>
        <p:nvSpPr>
          <p:cNvPr id="3" name="Tijdelijke aanduiding voor inhoud 2"/>
          <p:cNvSpPr>
            <a:spLocks noGrp="1"/>
          </p:cNvSpPr>
          <p:nvPr>
            <p:ph idx="1"/>
          </p:nvPr>
        </p:nvSpPr>
        <p:spPr/>
        <p:txBody>
          <a:bodyPr/>
          <a:lstStyle/>
          <a:p>
            <a:r>
              <a:rPr lang="nl-BE" dirty="0" err="1"/>
              <a:t>d_main.c</a:t>
            </a:r>
            <a:endParaRPr lang="nl-BE" dirty="0"/>
          </a:p>
          <a:p>
            <a:endParaRPr lang="nl-BE" dirty="0"/>
          </a:p>
          <a:p>
            <a:pPr lvl="1"/>
            <a:r>
              <a:rPr lang="nl-BE" dirty="0"/>
              <a:t>Uitlezen opstart parameters</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58</a:t>
            </a:fld>
            <a:endParaRPr lang="nl-NL"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052" y="2636544"/>
            <a:ext cx="380047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016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System-independent main function, and setup code</a:t>
            </a:r>
            <a:endParaRPr lang="nl-BE" dirty="0"/>
          </a:p>
        </p:txBody>
      </p:sp>
      <p:sp>
        <p:nvSpPr>
          <p:cNvPr id="3" name="Tijdelijke aanduiding voor inhoud 2"/>
          <p:cNvSpPr>
            <a:spLocks noGrp="1"/>
          </p:cNvSpPr>
          <p:nvPr>
            <p:ph idx="1"/>
          </p:nvPr>
        </p:nvSpPr>
        <p:spPr/>
        <p:txBody>
          <a:bodyPr/>
          <a:lstStyle/>
          <a:p>
            <a:r>
              <a:rPr lang="nl-BE" dirty="0" err="1"/>
              <a:t>d_main.c</a:t>
            </a:r>
            <a:endParaRPr lang="nl-BE" dirty="0"/>
          </a:p>
          <a:p>
            <a:endParaRPr lang="nl-BE" dirty="0"/>
          </a:p>
          <a:p>
            <a:pPr lvl="1"/>
            <a:r>
              <a:rPr lang="nl-BE" dirty="0"/>
              <a:t>Vervolgens </a:t>
            </a:r>
            <a:r>
              <a:rPr lang="nl-BE" dirty="0" err="1"/>
              <a:t>gametitle</a:t>
            </a:r>
            <a:r>
              <a:rPr lang="nl-BE" dirty="0"/>
              <a:t> tonen</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59</a:t>
            </a:fld>
            <a:endParaRPr lang="nl-NL"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5559" y="1130928"/>
            <a:ext cx="3261205" cy="554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030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ep 8"/>
          <p:cNvGrpSpPr/>
          <p:nvPr/>
        </p:nvGrpSpPr>
        <p:grpSpPr>
          <a:xfrm>
            <a:off x="1524001" y="5522504"/>
            <a:ext cx="2057217" cy="1335496"/>
            <a:chOff x="3251290" y="2050597"/>
            <a:chExt cx="5619750" cy="2495550"/>
          </a:xfrm>
        </p:grpSpPr>
        <p:grpSp>
          <p:nvGrpSpPr>
            <p:cNvPr id="10" name="Groep 9"/>
            <p:cNvGrpSpPr/>
            <p:nvPr/>
          </p:nvGrpSpPr>
          <p:grpSpPr>
            <a:xfrm>
              <a:off x="3251290" y="2050597"/>
              <a:ext cx="5619750" cy="2495550"/>
              <a:chOff x="1762125" y="2181225"/>
              <a:chExt cx="5619750" cy="2495550"/>
            </a:xfrm>
          </p:grpSpPr>
          <p:pic>
            <p:nvPicPr>
              <p:cNvPr id="12" name="Afbeelding 11"/>
              <p:cNvPicPr>
                <a:picLocks noChangeAspect="1"/>
              </p:cNvPicPr>
              <p:nvPr/>
            </p:nvPicPr>
            <p:blipFill>
              <a:blip r:embed="rId2">
                <a:duotone>
                  <a:schemeClr val="accent1">
                    <a:shade val="45000"/>
                    <a:satMod val="135000"/>
                  </a:schemeClr>
                  <a:prstClr val="white"/>
                </a:duotone>
              </a:blip>
              <a:stretch>
                <a:fillRect/>
              </a:stretch>
            </p:blipFill>
            <p:spPr>
              <a:xfrm>
                <a:off x="1762125" y="2181225"/>
                <a:ext cx="5619750" cy="2495550"/>
              </a:xfrm>
              <a:prstGeom prst="rect">
                <a:avLst/>
              </a:prstGeom>
            </p:spPr>
          </p:pic>
          <p:sp>
            <p:nvSpPr>
              <p:cNvPr id="13" name="Tekstvak 12"/>
              <p:cNvSpPr txBox="1"/>
              <p:nvPr/>
            </p:nvSpPr>
            <p:spPr>
              <a:xfrm>
                <a:off x="2571997" y="3003640"/>
                <a:ext cx="2510714" cy="977705"/>
              </a:xfrm>
              <a:prstGeom prst="rect">
                <a:avLst/>
              </a:prstGeom>
              <a:noFill/>
            </p:spPr>
            <p:txBody>
              <a:bodyPr wrap="square" rtlCol="0">
                <a:spAutoFit/>
              </a:bodyPr>
              <a:lstStyle/>
              <a:p>
                <a:pP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CK</a:t>
                </a:r>
              </a:p>
            </p:txBody>
          </p:sp>
        </p:grpSp>
        <p:pic>
          <p:nvPicPr>
            <p:cNvPr id="11" name="Picture 2" descr="http://thumbs.dreamstime.com/x/information-technology-abstract-background-8089524.jp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1875" y="2162805"/>
              <a:ext cx="2183065" cy="228841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el 1"/>
          <p:cNvSpPr>
            <a:spLocks noGrp="1"/>
          </p:cNvSpPr>
          <p:nvPr>
            <p:ph type="title"/>
          </p:nvPr>
        </p:nvSpPr>
        <p:spPr/>
        <p:txBody>
          <a:bodyPr/>
          <a:lstStyle/>
          <a:p>
            <a:r>
              <a:rPr lang="nl-BE" dirty="0"/>
              <a:t>Operator + </a:t>
            </a:r>
            <a:r>
              <a:rPr lang="nl-BE" dirty="0" err="1"/>
              <a:t>overloaden</a:t>
            </a:r>
            <a:endParaRPr lang="nl-BE" dirty="0"/>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a:t>
            </a:fld>
            <a:endParaRPr lang="nl-NL" dirty="0"/>
          </a:p>
        </p:txBody>
      </p:sp>
      <p:pic>
        <p:nvPicPr>
          <p:cNvPr id="7" name="Afbeelding 6"/>
          <p:cNvPicPr>
            <a:picLocks noChangeAspect="1"/>
          </p:cNvPicPr>
          <p:nvPr/>
        </p:nvPicPr>
        <p:blipFill>
          <a:blip r:embed="rId4"/>
          <a:stretch>
            <a:fillRect/>
          </a:stretch>
        </p:blipFill>
        <p:spPr>
          <a:xfrm>
            <a:off x="1720537" y="922338"/>
            <a:ext cx="8585325" cy="5686692"/>
          </a:xfrm>
          <a:prstGeom prst="rect">
            <a:avLst/>
          </a:prstGeom>
        </p:spPr>
      </p:pic>
      <p:sp>
        <p:nvSpPr>
          <p:cNvPr id="8" name="Rechthoek 7"/>
          <p:cNvSpPr/>
          <p:nvPr/>
        </p:nvSpPr>
        <p:spPr bwMode="auto">
          <a:xfrm>
            <a:off x="2108380" y="3765684"/>
            <a:ext cx="8070733" cy="2245817"/>
          </a:xfrm>
          <a:prstGeom prst="rect">
            <a:avLst/>
          </a:prstGeom>
          <a:solidFill>
            <a:srgbClr val="FF8800">
              <a:alpha val="3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nl-BE"/>
          </a:p>
        </p:txBody>
      </p:sp>
    </p:spTree>
    <p:extLst>
      <p:ext uri="{BB962C8B-B14F-4D97-AF65-F5344CB8AC3E}">
        <p14:creationId xmlns:p14="http://schemas.microsoft.com/office/powerpoint/2010/main" val="1424754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System-independent main function, and setup code</a:t>
            </a:r>
            <a:endParaRPr lang="nl-BE" dirty="0"/>
          </a:p>
        </p:txBody>
      </p:sp>
      <p:sp>
        <p:nvSpPr>
          <p:cNvPr id="3" name="Tijdelijke aanduiding voor inhoud 2"/>
          <p:cNvSpPr>
            <a:spLocks noGrp="1"/>
          </p:cNvSpPr>
          <p:nvPr>
            <p:ph idx="1"/>
          </p:nvPr>
        </p:nvSpPr>
        <p:spPr/>
        <p:txBody>
          <a:bodyPr/>
          <a:lstStyle/>
          <a:p>
            <a:r>
              <a:rPr lang="nl-BE" dirty="0"/>
              <a:t>Na veel zaken op te zetten: starten van </a:t>
            </a:r>
            <a:r>
              <a:rPr lang="nl-BE" dirty="0" err="1"/>
              <a:t>gameloop</a:t>
            </a:r>
            <a:r>
              <a:rPr lang="nl-BE" dirty="0"/>
              <a:t>:</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60</a:t>
            </a:fld>
            <a:endParaRPr lang="nl-NL"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874" y="2529774"/>
            <a:ext cx="8168906" cy="101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5051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61</a:t>
            </a:fld>
            <a:endParaRPr lang="nl-NL"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716" y="619126"/>
            <a:ext cx="5286375" cy="623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422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p:cNvSpPr/>
          <p:nvPr/>
        </p:nvSpPr>
        <p:spPr bwMode="auto">
          <a:xfrm>
            <a:off x="3342167" y="2424223"/>
            <a:ext cx="6864314" cy="443377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nl-BE" dirty="0" err="1"/>
              <a:t>Gameloop</a:t>
            </a:r>
            <a:endParaRPr lang="nl-BE" dirty="0"/>
          </a:p>
        </p:txBody>
      </p:sp>
      <p:sp>
        <p:nvSpPr>
          <p:cNvPr id="2" name="Titel 1"/>
          <p:cNvSpPr>
            <a:spLocks noGrp="1"/>
          </p:cNvSpPr>
          <p:nvPr>
            <p:ph type="title"/>
          </p:nvPr>
        </p:nvSpPr>
        <p:spPr/>
        <p:txBody>
          <a:bodyPr/>
          <a:lstStyle/>
          <a:p>
            <a:r>
              <a:rPr lang="nl-BE" dirty="0" err="1"/>
              <a:t>D_DoomLoop</a:t>
            </a:r>
            <a:r>
              <a:rPr lang="nl-BE" dirty="0"/>
              <a:t>: het spel </a:t>
            </a:r>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62</a:t>
            </a:fld>
            <a:endParaRPr lang="nl-NL"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107" y="713600"/>
            <a:ext cx="5286375" cy="623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182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Speler</a:t>
            </a:r>
          </a:p>
        </p:txBody>
      </p:sp>
      <p:sp>
        <p:nvSpPr>
          <p:cNvPr id="3" name="Tijdelijke aanduiding voor inhoud 2"/>
          <p:cNvSpPr>
            <a:spLocks noGrp="1"/>
          </p:cNvSpPr>
          <p:nvPr>
            <p:ph idx="1"/>
          </p:nvPr>
        </p:nvSpPr>
        <p:spPr/>
        <p:txBody>
          <a:bodyPr/>
          <a:lstStyle/>
          <a:p>
            <a:r>
              <a:rPr lang="nl-BE" dirty="0" err="1"/>
              <a:t>D_Player.h</a:t>
            </a:r>
            <a:r>
              <a:rPr lang="nl-BE" dirty="0"/>
              <a:t>: aantal </a:t>
            </a:r>
            <a:r>
              <a:rPr lang="nl-BE" dirty="0" err="1"/>
              <a:t>enums</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63</a:t>
            </a:fld>
            <a:endParaRPr lang="nl-NL"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853" y="4353590"/>
            <a:ext cx="32004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854" y="2286000"/>
            <a:ext cx="383857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293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Speler</a:t>
            </a:r>
          </a:p>
        </p:txBody>
      </p:sp>
      <p:sp>
        <p:nvSpPr>
          <p:cNvPr id="3" name="Tijdelijke aanduiding voor inhoud 2"/>
          <p:cNvSpPr>
            <a:spLocks noGrp="1"/>
          </p:cNvSpPr>
          <p:nvPr>
            <p:ph idx="1"/>
          </p:nvPr>
        </p:nvSpPr>
        <p:spPr/>
        <p:txBody>
          <a:bodyPr/>
          <a:lstStyle/>
          <a:p>
            <a:r>
              <a:rPr lang="nl-BE" dirty="0" err="1"/>
              <a:t>D_Player.h</a:t>
            </a:r>
            <a:r>
              <a:rPr lang="nl-BE" dirty="0"/>
              <a:t>: </a:t>
            </a:r>
            <a:r>
              <a:rPr lang="nl-BE" dirty="0" err="1"/>
              <a:t>struct</a:t>
            </a:r>
            <a:r>
              <a:rPr lang="nl-BE" dirty="0"/>
              <a:t> om speler voor te stellen</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64</a:t>
            </a:fld>
            <a:endParaRPr lang="nl-NL" dirty="0"/>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4211" y="1829464"/>
            <a:ext cx="4105275" cy="942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10456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Spel-logica en </a:t>
            </a:r>
            <a:r>
              <a:rPr lang="nl-BE" dirty="0" err="1"/>
              <a:t>inputverwerken</a:t>
            </a:r>
            <a:endParaRPr lang="nl-BE" dirty="0"/>
          </a:p>
        </p:txBody>
      </p:sp>
      <p:sp>
        <p:nvSpPr>
          <p:cNvPr id="3" name="Tijdelijke aanduiding voor inhoud 2"/>
          <p:cNvSpPr>
            <a:spLocks noGrp="1"/>
          </p:cNvSpPr>
          <p:nvPr>
            <p:ph idx="1"/>
          </p:nvPr>
        </p:nvSpPr>
        <p:spPr/>
        <p:txBody>
          <a:bodyPr/>
          <a:lstStyle/>
          <a:p>
            <a:r>
              <a:rPr lang="nl-BE" dirty="0" err="1"/>
              <a:t>G_game.c</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65</a:t>
            </a:fld>
            <a:endParaRPr lang="nl-NL"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791" y="997024"/>
            <a:ext cx="5353050" cy="626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014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Spel-logica en </a:t>
            </a:r>
            <a:r>
              <a:rPr lang="nl-BE" dirty="0" err="1"/>
              <a:t>inputverwerken</a:t>
            </a:r>
            <a:endParaRPr lang="nl-BE" dirty="0"/>
          </a:p>
        </p:txBody>
      </p:sp>
      <p:sp>
        <p:nvSpPr>
          <p:cNvPr id="3" name="Tijdelijke aanduiding voor inhoud 2"/>
          <p:cNvSpPr>
            <a:spLocks noGrp="1"/>
          </p:cNvSpPr>
          <p:nvPr>
            <p:ph idx="1"/>
          </p:nvPr>
        </p:nvSpPr>
        <p:spPr/>
        <p:txBody>
          <a:bodyPr/>
          <a:lstStyle/>
          <a:p>
            <a:r>
              <a:rPr lang="nl-BE" dirty="0" err="1"/>
              <a:t>G_game.c</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66</a:t>
            </a:fld>
            <a:endParaRPr lang="nl-NL"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135" y="2009110"/>
            <a:ext cx="5286375"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201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Monster-AI</a:t>
            </a:r>
          </a:p>
        </p:txBody>
      </p:sp>
      <p:sp>
        <p:nvSpPr>
          <p:cNvPr id="3" name="Tijdelijke aanduiding voor inhoud 2"/>
          <p:cNvSpPr>
            <a:spLocks noGrp="1"/>
          </p:cNvSpPr>
          <p:nvPr>
            <p:ph idx="1"/>
          </p:nvPr>
        </p:nvSpPr>
        <p:spPr/>
        <p:txBody>
          <a:bodyPr/>
          <a:lstStyle/>
          <a:p>
            <a:r>
              <a:rPr lang="nl-BE" dirty="0"/>
              <a:t>P-</a:t>
            </a:r>
            <a:r>
              <a:rPr lang="nl-BE" dirty="0" err="1"/>
              <a:t>enemy.c</a:t>
            </a:r>
            <a:r>
              <a:rPr lang="nl-BE" dirty="0"/>
              <a:t>:</a:t>
            </a:r>
          </a:p>
          <a:p>
            <a:pPr lvl="1"/>
            <a:r>
              <a:rPr lang="nl-BE" dirty="0" err="1"/>
              <a:t>Recursie</a:t>
            </a:r>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67</a:t>
            </a:fld>
            <a:endParaRPr lang="nl-NL"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812" y="4048237"/>
            <a:ext cx="41433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409" y="338138"/>
            <a:ext cx="3895725" cy="618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Rechte verbindingslijn met pijl 5"/>
          <p:cNvCxnSpPr/>
          <p:nvPr/>
        </p:nvCxnSpPr>
        <p:spPr bwMode="auto">
          <a:xfrm flipV="1">
            <a:off x="2757378" y="1403499"/>
            <a:ext cx="3072809" cy="407226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Rechte verbindingslijn met pijl 7"/>
          <p:cNvCxnSpPr/>
          <p:nvPr/>
        </p:nvCxnSpPr>
        <p:spPr bwMode="auto">
          <a:xfrm flipH="1" flipV="1">
            <a:off x="6702056" y="1509823"/>
            <a:ext cx="1180214" cy="418922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Rechte verbindingslijn met pijl 10"/>
          <p:cNvCxnSpPr/>
          <p:nvPr/>
        </p:nvCxnSpPr>
        <p:spPr bwMode="auto">
          <a:xfrm flipH="1" flipV="1">
            <a:off x="6702056" y="1509823"/>
            <a:ext cx="590108" cy="451883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826531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Monster-AI</a:t>
            </a:r>
          </a:p>
        </p:txBody>
      </p:sp>
      <p:sp>
        <p:nvSpPr>
          <p:cNvPr id="3" name="Tijdelijke aanduiding voor inhoud 2"/>
          <p:cNvSpPr>
            <a:spLocks noGrp="1"/>
          </p:cNvSpPr>
          <p:nvPr>
            <p:ph idx="1"/>
          </p:nvPr>
        </p:nvSpPr>
        <p:spPr/>
        <p:txBody>
          <a:bodyPr/>
          <a:lstStyle/>
          <a:p>
            <a:r>
              <a:rPr lang="nl-BE" dirty="0"/>
              <a:t>P-</a:t>
            </a:r>
            <a:r>
              <a:rPr lang="nl-BE" dirty="0" err="1"/>
              <a:t>enemy.c</a:t>
            </a:r>
            <a:r>
              <a:rPr lang="nl-BE" dirty="0"/>
              <a:t>:</a:t>
            </a:r>
          </a:p>
          <a:p>
            <a:pPr lvl="1"/>
            <a:r>
              <a:rPr lang="nl-BE" dirty="0"/>
              <a:t>Kan monster schieten?</a:t>
            </a:r>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68</a:t>
            </a:fld>
            <a:endParaRPr lang="nl-NL"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364" y="1"/>
            <a:ext cx="4762500" cy="696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211" y="4243720"/>
            <a:ext cx="398145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Rechte verbindingslijn met pijl 6"/>
          <p:cNvCxnSpPr/>
          <p:nvPr/>
        </p:nvCxnSpPr>
        <p:spPr bwMode="auto">
          <a:xfrm flipV="1">
            <a:off x="3140150" y="180753"/>
            <a:ext cx="2796363" cy="5209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820561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Interactie tussen objecten en speler</a:t>
            </a:r>
          </a:p>
        </p:txBody>
      </p:sp>
      <p:sp>
        <p:nvSpPr>
          <p:cNvPr id="3" name="Tijdelijke aanduiding voor inhoud 2"/>
          <p:cNvSpPr>
            <a:spLocks noGrp="1"/>
          </p:cNvSpPr>
          <p:nvPr>
            <p:ph idx="1"/>
          </p:nvPr>
        </p:nvSpPr>
        <p:spPr/>
        <p:txBody>
          <a:bodyPr/>
          <a:lstStyle/>
          <a:p>
            <a:r>
              <a:rPr lang="nl-BE" dirty="0" err="1"/>
              <a:t>P_inter.c</a:t>
            </a:r>
            <a:endParaRPr lang="nl-BE" dirty="0"/>
          </a:p>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69</a:t>
            </a:fld>
            <a:endParaRPr lang="nl-NL"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039" y="1702873"/>
            <a:ext cx="3409950"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8398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ep 10"/>
          <p:cNvGrpSpPr/>
          <p:nvPr/>
        </p:nvGrpSpPr>
        <p:grpSpPr>
          <a:xfrm>
            <a:off x="8634977" y="5475724"/>
            <a:ext cx="2057217" cy="1335496"/>
            <a:chOff x="3251290" y="2050597"/>
            <a:chExt cx="5619750" cy="2495550"/>
          </a:xfrm>
        </p:grpSpPr>
        <p:grpSp>
          <p:nvGrpSpPr>
            <p:cNvPr id="12" name="Groep 11"/>
            <p:cNvGrpSpPr/>
            <p:nvPr/>
          </p:nvGrpSpPr>
          <p:grpSpPr>
            <a:xfrm>
              <a:off x="3251290" y="2050597"/>
              <a:ext cx="5619750" cy="2495550"/>
              <a:chOff x="1762125" y="2181225"/>
              <a:chExt cx="5619750" cy="2495550"/>
            </a:xfrm>
          </p:grpSpPr>
          <p:pic>
            <p:nvPicPr>
              <p:cNvPr id="14" name="Afbeelding 13"/>
              <p:cNvPicPr>
                <a:picLocks noChangeAspect="1"/>
              </p:cNvPicPr>
              <p:nvPr/>
            </p:nvPicPr>
            <p:blipFill>
              <a:blip r:embed="rId2">
                <a:duotone>
                  <a:prstClr val="black"/>
                  <a:srgbClr val="00B050">
                    <a:tint val="45000"/>
                    <a:satMod val="400000"/>
                  </a:srgbClr>
                </a:duotone>
              </a:blip>
              <a:stretch>
                <a:fillRect/>
              </a:stretch>
            </p:blipFill>
            <p:spPr>
              <a:xfrm>
                <a:off x="1762125" y="2181225"/>
                <a:ext cx="5619750" cy="2495550"/>
              </a:xfrm>
              <a:prstGeom prst="rect">
                <a:avLst/>
              </a:prstGeom>
            </p:spPr>
          </p:pic>
          <p:sp>
            <p:nvSpPr>
              <p:cNvPr id="15" name="Tekstvak 14"/>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3" name="Afbeelding 12"/>
            <p:cNvPicPr>
              <a:picLocks noChangeAspect="1"/>
            </p:cNvPicPr>
            <p:nvPr/>
          </p:nvPicPr>
          <p:blipFill>
            <a:blip r:embed="rId3">
              <a:duotone>
                <a:prstClr val="black"/>
                <a:srgbClr val="00B050">
                  <a:tint val="45000"/>
                  <a:satMod val="400000"/>
                </a:srgbClr>
              </a:duotone>
            </a:blip>
            <a:stretch>
              <a:fillRect/>
            </a:stretch>
          </p:blipFill>
          <p:spPr>
            <a:xfrm>
              <a:off x="6901735" y="2156272"/>
              <a:ext cx="1854482" cy="2282799"/>
            </a:xfrm>
            <a:prstGeom prst="rect">
              <a:avLst/>
            </a:prstGeom>
          </p:spPr>
        </p:pic>
      </p:grpSp>
      <p:sp>
        <p:nvSpPr>
          <p:cNvPr id="2" name="Titel 1"/>
          <p:cNvSpPr>
            <a:spLocks noGrp="1"/>
          </p:cNvSpPr>
          <p:nvPr>
            <p:ph type="title"/>
          </p:nvPr>
        </p:nvSpPr>
        <p:spPr/>
        <p:txBody>
          <a:bodyPr/>
          <a:lstStyle/>
          <a:p>
            <a:r>
              <a:rPr lang="nl-BE" dirty="0"/>
              <a:t>Operator + </a:t>
            </a:r>
            <a:r>
              <a:rPr lang="nl-BE" dirty="0" err="1"/>
              <a:t>overloaden</a:t>
            </a:r>
            <a:endParaRPr lang="nl-BE" dirty="0"/>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7</a:t>
            </a:fld>
            <a:endParaRPr lang="nl-NL" dirty="0"/>
          </a:p>
        </p:txBody>
      </p:sp>
      <p:pic>
        <p:nvPicPr>
          <p:cNvPr id="7" name="Afbeelding 6"/>
          <p:cNvPicPr>
            <a:picLocks noChangeAspect="1"/>
          </p:cNvPicPr>
          <p:nvPr/>
        </p:nvPicPr>
        <p:blipFill>
          <a:blip r:embed="rId4"/>
          <a:stretch>
            <a:fillRect/>
          </a:stretch>
        </p:blipFill>
        <p:spPr>
          <a:xfrm>
            <a:off x="4762501" y="840240"/>
            <a:ext cx="5686425" cy="3409950"/>
          </a:xfrm>
          <a:prstGeom prst="rect">
            <a:avLst/>
          </a:prstGeom>
        </p:spPr>
      </p:pic>
      <p:sp>
        <p:nvSpPr>
          <p:cNvPr id="8" name="Rechthoek 7"/>
          <p:cNvSpPr/>
          <p:nvPr/>
        </p:nvSpPr>
        <p:spPr bwMode="auto">
          <a:xfrm>
            <a:off x="4942114" y="2492829"/>
            <a:ext cx="5516336" cy="1426028"/>
          </a:xfrm>
          <a:prstGeom prst="rect">
            <a:avLst/>
          </a:prstGeom>
          <a:solidFill>
            <a:srgbClr val="FF8800">
              <a:alpha val="3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nl-BE"/>
          </a:p>
        </p:txBody>
      </p:sp>
      <p:pic>
        <p:nvPicPr>
          <p:cNvPr id="9" name="Afbeelding 8"/>
          <p:cNvPicPr>
            <a:picLocks noChangeAspect="1"/>
          </p:cNvPicPr>
          <p:nvPr/>
        </p:nvPicPr>
        <p:blipFill>
          <a:blip r:embed="rId5"/>
          <a:stretch>
            <a:fillRect/>
          </a:stretch>
        </p:blipFill>
        <p:spPr>
          <a:xfrm>
            <a:off x="1825399" y="4527097"/>
            <a:ext cx="3533775" cy="2419350"/>
          </a:xfrm>
          <a:prstGeom prst="rect">
            <a:avLst/>
          </a:prstGeom>
        </p:spPr>
      </p:pic>
      <p:pic>
        <p:nvPicPr>
          <p:cNvPr id="10" name="Afbeelding 9"/>
          <p:cNvPicPr>
            <a:picLocks noChangeAspect="1"/>
          </p:cNvPicPr>
          <p:nvPr/>
        </p:nvPicPr>
        <p:blipFill>
          <a:blip r:embed="rId6"/>
          <a:stretch>
            <a:fillRect/>
          </a:stretch>
        </p:blipFill>
        <p:spPr>
          <a:xfrm>
            <a:off x="6205537" y="5633586"/>
            <a:ext cx="2800350" cy="581025"/>
          </a:xfrm>
          <a:prstGeom prst="rect">
            <a:avLst/>
          </a:prstGeom>
        </p:spPr>
      </p:pic>
    </p:spTree>
    <p:extLst>
      <p:ext uri="{BB962C8B-B14F-4D97-AF65-F5344CB8AC3E}">
        <p14:creationId xmlns:p14="http://schemas.microsoft.com/office/powerpoint/2010/main" val="480432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Ohja</a:t>
            </a:r>
          </a:p>
        </p:txBody>
      </p:sp>
      <p:sp>
        <p:nvSpPr>
          <p:cNvPr id="3" name="Content Placeholder 2"/>
          <p:cNvSpPr>
            <a:spLocks noGrp="1"/>
          </p:cNvSpPr>
          <p:nvPr>
            <p:ph idx="1"/>
          </p:nvPr>
        </p:nvSpPr>
        <p:spPr/>
        <p:txBody>
          <a:bodyPr/>
          <a:lstStyle/>
          <a:p>
            <a:r>
              <a:rPr lang="nl-BE" dirty="0">
                <a:hlinkClick r:id="rId2"/>
              </a:rPr>
              <a:t>http://doom.wikia.com/wiki/Doom_source_code_oddities</a:t>
            </a:r>
            <a:endParaRPr lang="nl-BE" dirty="0"/>
          </a:p>
        </p:txBody>
      </p:sp>
      <p:sp>
        <p:nvSpPr>
          <p:cNvPr id="4" name="Slide Number Placehold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70</a:t>
            </a:fld>
            <a:endParaRPr lang="nl-NL" dirty="0"/>
          </a:p>
        </p:txBody>
      </p:sp>
    </p:spTree>
    <p:extLst>
      <p:ext uri="{BB962C8B-B14F-4D97-AF65-F5344CB8AC3E}">
        <p14:creationId xmlns:p14="http://schemas.microsoft.com/office/powerpoint/2010/main" val="1054822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err="1"/>
              <a:t>Some</a:t>
            </a:r>
            <a:r>
              <a:rPr lang="nl-BE" dirty="0"/>
              <a:t> </a:t>
            </a:r>
            <a:r>
              <a:rPr lang="nl-BE" dirty="0" err="1"/>
              <a:t>good</a:t>
            </a:r>
            <a:r>
              <a:rPr lang="nl-BE" dirty="0"/>
              <a:t> </a:t>
            </a:r>
            <a:r>
              <a:rPr lang="nl-BE" dirty="0" err="1"/>
              <a:t>practices</a:t>
            </a:r>
            <a:endParaRPr lang="nl-BE" dirty="0"/>
          </a:p>
        </p:txBody>
      </p:sp>
      <p:sp>
        <p:nvSpPr>
          <p:cNvPr id="149507" name="Tijdelijke aanduiding voor tekst 2"/>
          <p:cNvSpPr>
            <a:spLocks noGrp="1"/>
          </p:cNvSpPr>
          <p:nvPr>
            <p:ph type="body" idx="1"/>
          </p:nvPr>
        </p:nvSpPr>
        <p:spPr/>
        <p:txBody>
          <a:bodyPr/>
          <a:lstStyle/>
          <a:p>
            <a:endParaRPr lang="nl-BE" dirty="0"/>
          </a:p>
        </p:txBody>
      </p:sp>
      <p:sp>
        <p:nvSpPr>
          <p:cNvPr id="19460" name="Tijdelijke aanduiding voor dianummer 3"/>
          <p:cNvSpPr>
            <a:spLocks noGrp="1"/>
          </p:cNvSpPr>
          <p:nvPr>
            <p:ph type="sldNum" sz="quarter" idx="10"/>
          </p:nvPr>
        </p:nvSpPr>
        <p:spPr/>
        <p:txBody>
          <a:bodyPr/>
          <a:lstStyle/>
          <a:p>
            <a:pPr>
              <a:defRPr/>
            </a:pPr>
            <a:r>
              <a:rPr lang="nl-NL" dirty="0"/>
              <a:t>| </a:t>
            </a:r>
            <a:fld id="{3EE0FDFE-66BA-4B23-A2FE-B4A14666A091}" type="slidenum">
              <a:rPr lang="nl-NL" smtClean="0"/>
              <a:pPr>
                <a:defRPr/>
              </a:pPr>
              <a:t>71</a:t>
            </a:fld>
            <a:endParaRPr lang="nl-NL" dirty="0"/>
          </a:p>
        </p:txBody>
      </p:sp>
      <p:sp>
        <p:nvSpPr>
          <p:cNvPr id="14950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eaLnBrk="0" hangingPunct="0"/>
            <a:r>
              <a:rPr lang="nl-BE" sz="1400"/>
              <a:t>p.75</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Tips&amp; tricks </a:t>
            </a:r>
            <a:r>
              <a:rPr lang="en-IE" dirty="0" err="1"/>
              <a:t>bij</a:t>
            </a:r>
            <a:r>
              <a:rPr lang="en-IE" dirty="0"/>
              <a:t> de </a:t>
            </a:r>
            <a:r>
              <a:rPr lang="en-IE" dirty="0" err="1"/>
              <a:t>oefeningen</a:t>
            </a:r>
            <a:endParaRPr lang="en-IE" dirty="0"/>
          </a:p>
        </p:txBody>
      </p:sp>
      <p:sp>
        <p:nvSpPr>
          <p:cNvPr id="3" name="Tijdelijke aanduiding voor inhoud 2"/>
          <p:cNvSpPr>
            <a:spLocks noGrp="1"/>
          </p:cNvSpPr>
          <p:nvPr>
            <p:ph idx="1"/>
          </p:nvPr>
        </p:nvSpPr>
        <p:spPr/>
        <p:txBody>
          <a:bodyPr/>
          <a:lstStyle/>
          <a:p>
            <a:r>
              <a:rPr lang="en-IE" dirty="0" err="1"/>
              <a:t>Bespreking</a:t>
            </a:r>
            <a:r>
              <a:rPr lang="en-IE" dirty="0"/>
              <a:t> van </a:t>
            </a:r>
            <a:r>
              <a:rPr lang="en-IE" dirty="0" err="1"/>
              <a:t>bepaalde</a:t>
            </a:r>
            <a:r>
              <a:rPr lang="en-IE" dirty="0"/>
              <a:t> </a:t>
            </a:r>
            <a:r>
              <a:rPr lang="en-IE" dirty="0" err="1"/>
              <a:t>oefeningen</a:t>
            </a:r>
            <a:r>
              <a:rPr lang="en-IE" dirty="0"/>
              <a:t> </a:t>
            </a:r>
            <a:r>
              <a:rPr lang="en-IE" dirty="0" err="1"/>
              <a:t>uit</a:t>
            </a:r>
            <a:r>
              <a:rPr lang="en-IE" dirty="0"/>
              <a:t> de </a:t>
            </a:r>
            <a:r>
              <a:rPr lang="en-IE" dirty="0" err="1"/>
              <a:t>labo’s</a:t>
            </a:r>
            <a:endParaRPr lang="en-IE" dirty="0"/>
          </a:p>
          <a:p>
            <a:endParaRPr lang="en-IE" dirty="0"/>
          </a:p>
          <a:p>
            <a:r>
              <a:rPr lang="en-IE" dirty="0" err="1"/>
              <a:t>Probeer</a:t>
            </a:r>
            <a:r>
              <a:rPr lang="en-IE" dirty="0"/>
              <a:t> </a:t>
            </a:r>
            <a:r>
              <a:rPr lang="en-IE" dirty="0" err="1"/>
              <a:t>altijd</a:t>
            </a:r>
            <a:r>
              <a:rPr lang="en-IE" dirty="0"/>
              <a:t> </a:t>
            </a:r>
            <a:r>
              <a:rPr lang="en-IE" dirty="0" err="1"/>
              <a:t>eerst</a:t>
            </a:r>
            <a:r>
              <a:rPr lang="en-IE" dirty="0"/>
              <a:t> </a:t>
            </a:r>
            <a:r>
              <a:rPr lang="en-IE" dirty="0" err="1"/>
              <a:t>zelf</a:t>
            </a:r>
            <a:r>
              <a:rPr lang="en-IE" dirty="0"/>
              <a:t> de </a:t>
            </a:r>
            <a:r>
              <a:rPr lang="en-IE" dirty="0" err="1"/>
              <a:t>oefening</a:t>
            </a:r>
            <a:r>
              <a:rPr lang="en-IE" dirty="0"/>
              <a:t> op </a:t>
            </a:r>
            <a:r>
              <a:rPr lang="en-IE" dirty="0" err="1"/>
              <a:t>te</a:t>
            </a:r>
            <a:r>
              <a:rPr lang="en-IE" dirty="0"/>
              <a:t> </a:t>
            </a:r>
            <a:r>
              <a:rPr lang="en-IE" dirty="0" err="1"/>
              <a:t>lossen</a:t>
            </a:r>
            <a:r>
              <a:rPr lang="en-IE" dirty="0"/>
              <a:t>!</a:t>
            </a:r>
          </a:p>
          <a:p>
            <a:endParaRPr lang="en-IE" dirty="0"/>
          </a:p>
          <a:p>
            <a:r>
              <a:rPr lang="en-IE" dirty="0" err="1"/>
              <a:t>Er</a:t>
            </a:r>
            <a:r>
              <a:rPr lang="en-IE" dirty="0"/>
              <a:t> is </a:t>
            </a:r>
            <a:r>
              <a:rPr lang="en-IE" dirty="0" err="1"/>
              <a:t>geen</a:t>
            </a:r>
            <a:r>
              <a:rPr lang="en-IE" dirty="0"/>
              <a:t> “</a:t>
            </a:r>
            <a:r>
              <a:rPr lang="en-IE" dirty="0" err="1"/>
              <a:t>ultieme</a:t>
            </a:r>
            <a:r>
              <a:rPr lang="en-IE" dirty="0"/>
              <a:t> </a:t>
            </a:r>
            <a:r>
              <a:rPr lang="en-IE" dirty="0" err="1"/>
              <a:t>oplossing</a:t>
            </a:r>
            <a:r>
              <a:rPr lang="en-IE" dirty="0"/>
              <a:t>”, if it works it works.</a:t>
            </a:r>
          </a:p>
          <a:p>
            <a:endParaRPr lang="en-IE" dirty="0"/>
          </a:p>
          <a:p>
            <a:r>
              <a:rPr lang="en-IE" dirty="0" err="1"/>
              <a:t>Deze</a:t>
            </a:r>
            <a:r>
              <a:rPr lang="en-IE" dirty="0"/>
              <a:t> tips </a:t>
            </a:r>
            <a:r>
              <a:rPr lang="en-IE" dirty="0" err="1"/>
              <a:t>trachten</a:t>
            </a:r>
            <a:r>
              <a:rPr lang="en-IE" dirty="0"/>
              <a:t> OO-</a:t>
            </a:r>
            <a:r>
              <a:rPr lang="en-IE" dirty="0" err="1"/>
              <a:t>principes</a:t>
            </a:r>
            <a:r>
              <a:rPr lang="en-IE" dirty="0"/>
              <a:t> </a:t>
            </a:r>
            <a:r>
              <a:rPr lang="en-IE" dirty="0" err="1"/>
              <a:t>te</a:t>
            </a:r>
            <a:r>
              <a:rPr lang="en-IE" dirty="0"/>
              <a:t> </a:t>
            </a:r>
            <a:r>
              <a:rPr lang="en-IE" dirty="0" err="1"/>
              <a:t>hanteren</a:t>
            </a:r>
            <a:r>
              <a:rPr lang="en-IE" dirty="0"/>
              <a:t>, </a:t>
            </a:r>
            <a:r>
              <a:rPr lang="en-IE" dirty="0" err="1"/>
              <a:t>zijnde</a:t>
            </a:r>
            <a:r>
              <a:rPr lang="en-IE" dirty="0"/>
              <a:t>:</a:t>
            </a:r>
          </a:p>
          <a:p>
            <a:pPr lvl="1"/>
            <a:r>
              <a:rPr lang="en-IE" dirty="0" err="1"/>
              <a:t>Onderhoudbaarheid</a:t>
            </a:r>
            <a:endParaRPr lang="en-IE" dirty="0"/>
          </a:p>
          <a:p>
            <a:pPr lvl="1"/>
            <a:r>
              <a:rPr lang="en-IE" dirty="0" err="1"/>
              <a:t>Moduleerbaarheid</a:t>
            </a:r>
            <a:endParaRPr lang="en-IE" dirty="0"/>
          </a:p>
          <a:p>
            <a:pPr lvl="1"/>
            <a:r>
              <a:rPr lang="en-IE" dirty="0" err="1"/>
              <a:t>Leesbaarheid</a:t>
            </a:r>
            <a:endParaRPr lang="en-IE" dirty="0"/>
          </a:p>
          <a:p>
            <a:pPr lvl="1"/>
            <a:r>
              <a:rPr lang="en-IE" dirty="0" err="1"/>
              <a:t>Dubbele</a:t>
            </a:r>
            <a:r>
              <a:rPr lang="en-IE" dirty="0"/>
              <a:t> code </a:t>
            </a:r>
            <a:r>
              <a:rPr lang="en-IE" dirty="0" err="1"/>
              <a:t>vermijden</a:t>
            </a:r>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72</a:t>
            </a:fld>
            <a:endParaRPr lang="nl-NL"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Dobbelaar</a:t>
            </a:r>
            <a:endParaRPr lang="en-IE" dirty="0"/>
          </a:p>
        </p:txBody>
      </p:sp>
      <p:sp>
        <p:nvSpPr>
          <p:cNvPr id="3" name="Tijdelijke aanduiding voor inhoud 2"/>
          <p:cNvSpPr>
            <a:spLocks noGrp="1"/>
          </p:cNvSpPr>
          <p:nvPr>
            <p:ph idx="1"/>
          </p:nvPr>
        </p:nvSpPr>
        <p:spPr/>
        <p:txBody>
          <a:bodyPr/>
          <a:lstStyle/>
          <a:p>
            <a:r>
              <a:rPr lang="nl-NL" sz="1400" b="1" i="1" dirty="0"/>
              <a:t>Opdracht 4: </a:t>
            </a:r>
            <a:r>
              <a:rPr lang="nl-NL" sz="1400" i="1" dirty="0"/>
              <a:t>Schrijf een programma waarmee je de frequentie kan testen hoe vaak ieder getal van een dobbelsteen terugkomt wanneer je 1000 dobbelt. Je rolt </a:t>
            </a:r>
            <a:r>
              <a:rPr lang="nl-NL" sz="1400" i="1" dirty="0" err="1"/>
              <a:t>maw</a:t>
            </a:r>
            <a:r>
              <a:rPr lang="nl-NL" sz="1400" i="1" dirty="0"/>
              <a:t> 1000 keer de dobbelsteen en verhoogt telkens een van de 6 tellers (gebruik een switch).</a:t>
            </a:r>
            <a:endParaRPr lang="en-IE" sz="1400" i="1" dirty="0"/>
          </a:p>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73</a:t>
            </a:fld>
            <a:endParaRPr lang="nl-NL" dirty="0"/>
          </a:p>
        </p:txBody>
      </p:sp>
      <p:pic>
        <p:nvPicPr>
          <p:cNvPr id="96258" name="Picture 2"/>
          <p:cNvPicPr>
            <a:picLocks noChangeAspect="1" noChangeArrowheads="1"/>
          </p:cNvPicPr>
          <p:nvPr/>
        </p:nvPicPr>
        <p:blipFill>
          <a:blip r:embed="rId2" cstate="print"/>
          <a:srcRect/>
          <a:stretch>
            <a:fillRect/>
          </a:stretch>
        </p:blipFill>
        <p:spPr bwMode="auto">
          <a:xfrm>
            <a:off x="2561231" y="2020808"/>
            <a:ext cx="5003113" cy="4664320"/>
          </a:xfrm>
          <a:prstGeom prst="rect">
            <a:avLst/>
          </a:prstGeom>
          <a:ln>
            <a:noFill/>
          </a:ln>
          <a:effectLst>
            <a:outerShdw blurRad="292100" dist="139700" dir="2700000" algn="tl" rotWithShape="0">
              <a:srgbClr val="333333">
                <a:alpha val="65000"/>
              </a:srgbClr>
            </a:outerShdw>
          </a:effectLst>
        </p:spPr>
      </p:pic>
      <p:pic>
        <p:nvPicPr>
          <p:cNvPr id="96259" name="Picture 3"/>
          <p:cNvPicPr>
            <a:picLocks noChangeAspect="1" noChangeArrowheads="1"/>
          </p:cNvPicPr>
          <p:nvPr/>
        </p:nvPicPr>
        <p:blipFill>
          <a:blip r:embed="rId3" cstate="print"/>
          <a:srcRect/>
          <a:stretch>
            <a:fillRect/>
          </a:stretch>
        </p:blipFill>
        <p:spPr bwMode="auto">
          <a:xfrm>
            <a:off x="6970594" y="3133298"/>
            <a:ext cx="2590800" cy="1219200"/>
          </a:xfrm>
          <a:prstGeom prst="rect">
            <a:avLst/>
          </a:prstGeom>
          <a:noFill/>
          <a:ln w="9525">
            <a:noFill/>
            <a:miter lim="800000"/>
            <a:headEnd/>
            <a:tailEnd/>
          </a:ln>
        </p:spPr>
      </p:pic>
      <p:sp>
        <p:nvSpPr>
          <p:cNvPr id="7" name="Tekstvak 6"/>
          <p:cNvSpPr txBox="1"/>
          <p:nvPr/>
        </p:nvSpPr>
        <p:spPr>
          <a:xfrm>
            <a:off x="3216322" y="6488668"/>
            <a:ext cx="7451678" cy="369332"/>
          </a:xfrm>
          <a:prstGeom prst="rect">
            <a:avLst/>
          </a:prstGeom>
          <a:solidFill>
            <a:schemeClr val="bg1"/>
          </a:solidFill>
        </p:spPr>
        <p:txBody>
          <a:bodyPr wrap="square" rtlCol="0">
            <a:spAutoFit/>
          </a:bodyPr>
          <a:lstStyle/>
          <a:p>
            <a:r>
              <a:rPr lang="en-IE" dirty="0" err="1"/>
              <a:t>Opdracht</a:t>
            </a:r>
            <a:r>
              <a:rPr lang="en-IE" dirty="0"/>
              <a:t> </a:t>
            </a:r>
            <a:r>
              <a:rPr lang="en-IE" dirty="0" err="1"/>
              <a:t>gemaakt</a:t>
            </a:r>
            <a:r>
              <a:rPr lang="en-IE" dirty="0"/>
              <a:t> </a:t>
            </a:r>
            <a:r>
              <a:rPr lang="en-IE" dirty="0" err="1"/>
              <a:t>zonder</a:t>
            </a:r>
            <a:r>
              <a:rPr lang="en-IE" dirty="0"/>
              <a:t> switch (je </a:t>
            </a:r>
            <a:r>
              <a:rPr lang="en-IE" dirty="0" err="1"/>
              <a:t>moet</a:t>
            </a:r>
            <a:r>
              <a:rPr lang="en-IE" dirty="0"/>
              <a:t> </a:t>
            </a:r>
            <a:r>
              <a:rPr lang="en-IE" dirty="0" err="1"/>
              <a:t>zelf</a:t>
            </a:r>
            <a:r>
              <a:rPr lang="en-IE" dirty="0"/>
              <a:t> </a:t>
            </a:r>
            <a:r>
              <a:rPr lang="en-IE" dirty="0" err="1"/>
              <a:t>ook</a:t>
            </a:r>
            <a:r>
              <a:rPr lang="en-IE" dirty="0"/>
              <a:t> </a:t>
            </a:r>
            <a:r>
              <a:rPr lang="en-IE" dirty="0" err="1"/>
              <a:t>nog</a:t>
            </a:r>
            <a:r>
              <a:rPr lang="en-IE" dirty="0"/>
              <a:t> </a:t>
            </a:r>
            <a:r>
              <a:rPr lang="en-IE" dirty="0" err="1"/>
              <a:t>iets</a:t>
            </a:r>
            <a:r>
              <a:rPr lang="en-IE" dirty="0"/>
              <a:t> </a:t>
            </a:r>
            <a:r>
              <a:rPr lang="en-IE" dirty="0" err="1"/>
              <a:t>doen</a:t>
            </a:r>
            <a:r>
              <a:rPr lang="en-IE" dirty="0"/>
              <a:t> 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BMIBerekenaar</a:t>
            </a:r>
            <a:endParaRPr lang="en-IE" dirty="0"/>
          </a:p>
        </p:txBody>
      </p:sp>
      <p:sp>
        <p:nvSpPr>
          <p:cNvPr id="3" name="Tijdelijke aanduiding voor inhoud 2"/>
          <p:cNvSpPr>
            <a:spLocks noGrp="1"/>
          </p:cNvSpPr>
          <p:nvPr>
            <p:ph idx="1"/>
          </p:nvPr>
        </p:nvSpPr>
        <p:spPr/>
        <p:txBody>
          <a:bodyPr/>
          <a:lstStyle/>
          <a:p>
            <a:endParaRPr lang="en-IE"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74</a:t>
            </a:fld>
            <a:endParaRPr lang="nl-NL" dirty="0"/>
          </a:p>
        </p:txBody>
      </p:sp>
      <p:pic>
        <p:nvPicPr>
          <p:cNvPr id="97282" name="Picture 2"/>
          <p:cNvPicPr>
            <a:picLocks noChangeAspect="1" noChangeArrowheads="1"/>
          </p:cNvPicPr>
          <p:nvPr/>
        </p:nvPicPr>
        <p:blipFill>
          <a:blip r:embed="rId2" cstate="print"/>
          <a:srcRect/>
          <a:stretch>
            <a:fillRect/>
          </a:stretch>
        </p:blipFill>
        <p:spPr bwMode="auto">
          <a:xfrm>
            <a:off x="2114095" y="975816"/>
            <a:ext cx="3875140" cy="5882185"/>
          </a:xfrm>
          <a:prstGeom prst="rect">
            <a:avLst/>
          </a:prstGeom>
          <a:ln>
            <a:noFill/>
          </a:ln>
          <a:effectLst>
            <a:outerShdw blurRad="292100" dist="139700" dir="2700000" algn="tl" rotWithShape="0">
              <a:srgbClr val="333333">
                <a:alpha val="65000"/>
              </a:srgbClr>
            </a:outerShdw>
          </a:effectLst>
        </p:spPr>
      </p:pic>
      <p:pic>
        <p:nvPicPr>
          <p:cNvPr id="97283" name="Picture 3"/>
          <p:cNvPicPr>
            <a:picLocks noChangeAspect="1" noChangeArrowheads="1"/>
          </p:cNvPicPr>
          <p:nvPr/>
        </p:nvPicPr>
        <p:blipFill>
          <a:blip r:embed="rId3" cstate="print"/>
          <a:srcRect/>
          <a:stretch>
            <a:fillRect/>
          </a:stretch>
        </p:blipFill>
        <p:spPr bwMode="auto">
          <a:xfrm>
            <a:off x="5700215" y="977521"/>
            <a:ext cx="4071512" cy="1145752"/>
          </a:xfrm>
          <a:prstGeom prst="rect">
            <a:avLst/>
          </a:prstGeom>
          <a:ln>
            <a:noFill/>
          </a:ln>
          <a:effectLst>
            <a:outerShdw blurRad="292100" dist="139700" dir="2700000" algn="tl" rotWithShape="0">
              <a:srgbClr val="333333">
                <a:alpha val="65000"/>
              </a:srgbClr>
            </a:outerShdw>
          </a:effectLst>
        </p:spPr>
      </p:pic>
      <p:pic>
        <p:nvPicPr>
          <p:cNvPr id="97284" name="Picture 4"/>
          <p:cNvPicPr>
            <a:picLocks noChangeAspect="1" noChangeArrowheads="1"/>
          </p:cNvPicPr>
          <p:nvPr/>
        </p:nvPicPr>
        <p:blipFill>
          <a:blip r:embed="rId4" cstate="print"/>
          <a:srcRect/>
          <a:stretch>
            <a:fillRect/>
          </a:stretch>
        </p:blipFill>
        <p:spPr bwMode="auto">
          <a:xfrm>
            <a:off x="6288563" y="2493560"/>
            <a:ext cx="4200525" cy="533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err="1"/>
              <a:t>BMIBerekenaar</a:t>
            </a:r>
            <a:r>
              <a:rPr lang="en-IE" dirty="0"/>
              <a:t> met Properties (ter </a:t>
            </a:r>
            <a:r>
              <a:rPr lang="en-IE" dirty="0" err="1"/>
              <a:t>illustratie</a:t>
            </a:r>
            <a:r>
              <a:rPr lang="en-IE" dirty="0"/>
              <a:t>)</a:t>
            </a:r>
          </a:p>
        </p:txBody>
      </p:sp>
      <p:sp>
        <p:nvSpPr>
          <p:cNvPr id="3" name="Tijdelijke aanduiding voor inhoud 2"/>
          <p:cNvSpPr>
            <a:spLocks noGrp="1"/>
          </p:cNvSpPr>
          <p:nvPr>
            <p:ph idx="1"/>
          </p:nvPr>
        </p:nvSpPr>
        <p:spPr>
          <a:xfrm>
            <a:off x="6300826" y="3496666"/>
            <a:ext cx="4157624" cy="2734272"/>
          </a:xfrm>
        </p:spPr>
        <p:txBody>
          <a:bodyPr/>
          <a:lstStyle/>
          <a:p>
            <a:r>
              <a:rPr lang="en-IE" dirty="0"/>
              <a:t>Nota: </a:t>
            </a:r>
            <a:r>
              <a:rPr lang="en-IE" dirty="0" err="1"/>
              <a:t>ik</a:t>
            </a:r>
            <a:r>
              <a:rPr lang="en-IE" dirty="0"/>
              <a:t> </a:t>
            </a:r>
            <a:r>
              <a:rPr lang="en-IE" dirty="0" err="1"/>
              <a:t>vind</a:t>
            </a:r>
            <a:r>
              <a:rPr lang="en-IE" dirty="0"/>
              <a:t> </a:t>
            </a:r>
            <a:r>
              <a:rPr lang="en-IE" dirty="0" err="1"/>
              <a:t>dit</a:t>
            </a:r>
            <a:r>
              <a:rPr lang="en-IE" dirty="0"/>
              <a:t> </a:t>
            </a:r>
            <a:r>
              <a:rPr lang="en-IE" dirty="0" err="1"/>
              <a:t>leesbaarder</a:t>
            </a:r>
            <a:r>
              <a:rPr lang="en-IE" dirty="0"/>
              <a:t> </a:t>
            </a:r>
            <a:r>
              <a:rPr lang="en-IE" dirty="0" err="1"/>
              <a:t>dan</a:t>
            </a:r>
            <a:r>
              <a:rPr lang="en-IE" dirty="0"/>
              <a:t> </a:t>
            </a:r>
            <a:r>
              <a:rPr lang="en-IE" dirty="0" err="1"/>
              <a:t>zonder</a:t>
            </a:r>
            <a:r>
              <a:rPr lang="en-IE" dirty="0"/>
              <a:t> properties, </a:t>
            </a:r>
            <a:r>
              <a:rPr lang="en-IE" dirty="0" err="1"/>
              <a:t>jij</a:t>
            </a:r>
            <a:r>
              <a:rPr lang="en-IE" dirty="0"/>
              <a:t>?</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75</a:t>
            </a:fld>
            <a:endParaRPr lang="nl-NL" dirty="0"/>
          </a:p>
        </p:txBody>
      </p:sp>
      <p:pic>
        <p:nvPicPr>
          <p:cNvPr id="128002" name="Picture 2"/>
          <p:cNvPicPr>
            <a:picLocks noChangeAspect="1" noChangeArrowheads="1"/>
          </p:cNvPicPr>
          <p:nvPr/>
        </p:nvPicPr>
        <p:blipFill>
          <a:blip r:embed="rId2" cstate="print"/>
          <a:srcRect/>
          <a:stretch>
            <a:fillRect/>
          </a:stretch>
        </p:blipFill>
        <p:spPr bwMode="auto">
          <a:xfrm>
            <a:off x="1953507" y="892456"/>
            <a:ext cx="3732843" cy="5567223"/>
          </a:xfrm>
          <a:prstGeom prst="rect">
            <a:avLst/>
          </a:prstGeom>
          <a:ln>
            <a:noFill/>
          </a:ln>
          <a:effectLst>
            <a:outerShdw blurRad="292100" dist="139700" dir="2700000" algn="tl" rotWithShape="0">
              <a:srgbClr val="333333">
                <a:alpha val="65000"/>
              </a:srgbClr>
            </a:outerShdw>
          </a:effectLst>
        </p:spPr>
      </p:pic>
      <p:pic>
        <p:nvPicPr>
          <p:cNvPr id="128003" name="Picture 3"/>
          <p:cNvPicPr>
            <a:picLocks noChangeAspect="1" noChangeArrowheads="1"/>
          </p:cNvPicPr>
          <p:nvPr/>
        </p:nvPicPr>
        <p:blipFill>
          <a:blip r:embed="rId3" cstate="print"/>
          <a:srcRect/>
          <a:stretch>
            <a:fillRect/>
          </a:stretch>
        </p:blipFill>
        <p:spPr bwMode="auto">
          <a:xfrm>
            <a:off x="5820311" y="1434807"/>
            <a:ext cx="4276725" cy="1638300"/>
          </a:xfrm>
          <a:prstGeom prst="rect">
            <a:avLst/>
          </a:prstGeom>
          <a:ln>
            <a:noFill/>
          </a:ln>
          <a:effectLst>
            <a:outerShdw blurRad="292100" dist="139700" dir="2700000" algn="tl" rotWithShape="0">
              <a:srgbClr val="333333">
                <a:alpha val="65000"/>
              </a:srgbClr>
            </a:outerShdw>
          </a:effectLst>
        </p:spPr>
      </p:pic>
      <p:pic>
        <p:nvPicPr>
          <p:cNvPr id="7" name="Picture 3"/>
          <p:cNvPicPr>
            <a:picLocks noChangeAspect="1" noChangeArrowheads="1"/>
          </p:cNvPicPr>
          <p:nvPr/>
        </p:nvPicPr>
        <p:blipFill>
          <a:blip r:embed="rId4" cstate="print"/>
          <a:srcRect/>
          <a:stretch>
            <a:fillRect/>
          </a:stretch>
        </p:blipFill>
        <p:spPr bwMode="auto">
          <a:xfrm>
            <a:off x="6395955" y="4267373"/>
            <a:ext cx="4071512" cy="114575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Static </a:t>
            </a:r>
            <a:r>
              <a:rPr lang="en-IE" dirty="0" err="1"/>
              <a:t>BMIBerekenaar</a:t>
            </a:r>
            <a:r>
              <a:rPr lang="en-IE" dirty="0"/>
              <a:t> (ter </a:t>
            </a:r>
            <a:r>
              <a:rPr lang="en-IE" dirty="0" err="1"/>
              <a:t>illustratie</a:t>
            </a:r>
            <a:r>
              <a:rPr lang="en-IE" dirty="0"/>
              <a:t>)</a:t>
            </a:r>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76</a:t>
            </a:fld>
            <a:endParaRPr lang="nl-NL" dirty="0"/>
          </a:p>
        </p:txBody>
      </p:sp>
      <p:pic>
        <p:nvPicPr>
          <p:cNvPr id="129026" name="Picture 2"/>
          <p:cNvPicPr>
            <a:picLocks noChangeAspect="1" noChangeArrowheads="1"/>
          </p:cNvPicPr>
          <p:nvPr/>
        </p:nvPicPr>
        <p:blipFill>
          <a:blip r:embed="rId2" cstate="print"/>
          <a:srcRect/>
          <a:stretch>
            <a:fillRect/>
          </a:stretch>
        </p:blipFill>
        <p:spPr bwMode="auto">
          <a:xfrm>
            <a:off x="2903262" y="1835635"/>
            <a:ext cx="4238625" cy="32861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Rechthoek2</a:t>
            </a:r>
          </a:p>
        </p:txBody>
      </p:sp>
      <p:sp>
        <p:nvSpPr>
          <p:cNvPr id="3" name="Tijdelijke aanduiding voor inhoud 2"/>
          <p:cNvSpPr>
            <a:spLocks noGrp="1"/>
          </p:cNvSpPr>
          <p:nvPr>
            <p:ph idx="1"/>
          </p:nvPr>
        </p:nvSpPr>
        <p:spPr/>
        <p:txBody>
          <a:bodyPr/>
          <a:lstStyle/>
          <a:p>
            <a:pPr>
              <a:buNone/>
            </a:pPr>
            <a:r>
              <a:rPr lang="nl-NL" sz="1200" b="1" dirty="0"/>
              <a:t>Opdracht 3 (moeilijk): </a:t>
            </a:r>
            <a:r>
              <a:rPr lang="nl-NL" sz="1200" dirty="0"/>
              <a:t>Voeg in het zelfde project een nieuwe klasse Rechthoek2 toe. Deze klasse bevat 4 private </a:t>
            </a:r>
            <a:r>
              <a:rPr lang="nl-NL" sz="1200" dirty="0" err="1"/>
              <a:t>members</a:t>
            </a:r>
            <a:r>
              <a:rPr lang="nl-NL" sz="1200" dirty="0"/>
              <a:t> van het type Point. Point is een klasse die je zelf schrijft die gewoon een x en y coördinaat kan bevatten van het type int. </a:t>
            </a:r>
            <a:endParaRPr lang="en-IE" sz="1200" dirty="0"/>
          </a:p>
          <a:p>
            <a:pPr>
              <a:buNone/>
            </a:pPr>
            <a:r>
              <a:rPr lang="nl-NL" sz="1200" dirty="0"/>
              <a:t> </a:t>
            </a:r>
            <a:endParaRPr lang="en-IE" sz="1200" dirty="0"/>
          </a:p>
          <a:p>
            <a:pPr>
              <a:buNone/>
            </a:pPr>
            <a:r>
              <a:rPr lang="nl-NL" sz="1200" dirty="0"/>
              <a:t>Deze 4 </a:t>
            </a:r>
            <a:r>
              <a:rPr lang="nl-NL" sz="1200" dirty="0" err="1"/>
              <a:t>Points</a:t>
            </a:r>
            <a:r>
              <a:rPr lang="nl-NL" sz="1200" dirty="0"/>
              <a:t> stellen de 4 punten van de rechthoek in </a:t>
            </a:r>
            <a:r>
              <a:rPr lang="nl-NL" sz="1200" dirty="0" err="1"/>
              <a:t>Cartesische</a:t>
            </a:r>
            <a:r>
              <a:rPr lang="nl-NL" sz="1200" dirty="0"/>
              <a:t> vorm. Schrijf een </a:t>
            </a:r>
            <a:r>
              <a:rPr lang="nl-NL" sz="1200" dirty="0" err="1"/>
              <a:t>constructor</a:t>
            </a:r>
            <a:r>
              <a:rPr lang="nl-NL" sz="1200" dirty="0"/>
              <a:t> die een set van 4 coördinaten aanvaart zodat een nieuwe Rechthoek kan gemaakt worden, voorbeeld:</a:t>
            </a:r>
            <a:endParaRPr lang="en-IE" sz="1200" dirty="0"/>
          </a:p>
          <a:p>
            <a:pPr>
              <a:buNone/>
            </a:pPr>
            <a:r>
              <a:rPr lang="en-IE" sz="1200" dirty="0"/>
              <a:t>Rechthoek2 </a:t>
            </a:r>
            <a:r>
              <a:rPr lang="en-IE" sz="1200" dirty="0" err="1"/>
              <a:t>eenRechthoek</a:t>
            </a:r>
            <a:r>
              <a:rPr lang="en-IE" sz="1200" dirty="0"/>
              <a:t> = new Rechthoek2(new Point(3,2), new Point(5,2), new Point(6,9), new Point(8,9) );</a:t>
            </a:r>
          </a:p>
          <a:p>
            <a:pPr>
              <a:buNone/>
            </a:pPr>
            <a:r>
              <a:rPr lang="en-IE" sz="1200" dirty="0"/>
              <a:t> </a:t>
            </a:r>
          </a:p>
          <a:p>
            <a:pPr>
              <a:buNone/>
            </a:pPr>
            <a:r>
              <a:rPr lang="nl-NL" sz="1200" dirty="0"/>
              <a:t>Deze </a:t>
            </a:r>
            <a:r>
              <a:rPr lang="nl-NL" sz="1200" dirty="0" err="1"/>
              <a:t>coordinaten</a:t>
            </a:r>
            <a:r>
              <a:rPr lang="nl-NL" sz="1200" dirty="0"/>
              <a:t> mogen niet negatief zijn, zorg ervoor dat de </a:t>
            </a:r>
            <a:r>
              <a:rPr lang="nl-NL" sz="1200" dirty="0" err="1"/>
              <a:t>constructor</a:t>
            </a:r>
            <a:r>
              <a:rPr lang="nl-NL" sz="1200" dirty="0"/>
              <a:t> dit controleert. Indien een coördinaat toch negatief blijkt te zijn, verander deze dan naar een positieve waarde. Voorts controleert de </a:t>
            </a:r>
            <a:r>
              <a:rPr lang="nl-NL" sz="1200" dirty="0" err="1"/>
              <a:t>constructor</a:t>
            </a:r>
            <a:r>
              <a:rPr lang="nl-NL" sz="1200" dirty="0"/>
              <a:t> of deze 4 punten ook effectief een rechthoek vormen, </a:t>
            </a:r>
            <a:r>
              <a:rPr lang="nl-NL" sz="1200" dirty="0" err="1"/>
              <a:t>zoniet</a:t>
            </a:r>
            <a:r>
              <a:rPr lang="nl-NL" sz="1200" dirty="0"/>
              <a:t> dan wordt een </a:t>
            </a:r>
            <a:r>
              <a:rPr lang="nl-NL" sz="1200" dirty="0" err="1"/>
              <a:t>error</a:t>
            </a:r>
            <a:r>
              <a:rPr lang="nl-NL" sz="1200" dirty="0"/>
              <a:t> op het scherm getoond.</a:t>
            </a:r>
            <a:endParaRPr lang="en-IE" sz="1200" dirty="0"/>
          </a:p>
          <a:p>
            <a:pPr>
              <a:buNone/>
            </a:pPr>
            <a:r>
              <a:rPr lang="nl-NL" sz="1200" dirty="0"/>
              <a:t> </a:t>
            </a:r>
            <a:endParaRPr lang="en-IE" sz="1200" dirty="0"/>
          </a:p>
          <a:p>
            <a:pPr>
              <a:buNone/>
            </a:pPr>
            <a:r>
              <a:rPr lang="nl-NL" sz="1200" dirty="0"/>
              <a:t>Voorzie 4 publieke methoden </a:t>
            </a:r>
            <a:r>
              <a:rPr lang="nl-NL" sz="1200" dirty="0" err="1"/>
              <a:t>getLength</a:t>
            </a:r>
            <a:r>
              <a:rPr lang="nl-NL" sz="1200" dirty="0"/>
              <a:t>, </a:t>
            </a:r>
            <a:r>
              <a:rPr lang="nl-NL" sz="1200" dirty="0" err="1"/>
              <a:t>getWidth</a:t>
            </a:r>
            <a:r>
              <a:rPr lang="nl-NL" sz="1200" dirty="0"/>
              <a:t>, </a:t>
            </a:r>
            <a:r>
              <a:rPr lang="nl-NL" sz="1200" dirty="0" err="1"/>
              <a:t>getPerimeter</a:t>
            </a:r>
            <a:r>
              <a:rPr lang="nl-NL" sz="1200" dirty="0"/>
              <a:t> en </a:t>
            </a:r>
            <a:r>
              <a:rPr lang="nl-NL" sz="1200" dirty="0" err="1"/>
              <a:t>getArea</a:t>
            </a:r>
            <a:r>
              <a:rPr lang="nl-NL" sz="1200" dirty="0"/>
              <a:t> die respectievelijk de lengte, breedte, omtrek en oppervlakte van de rechthoek berekenen en teruggeven. De lengte is gewoon de langste van beide afstanden.</a:t>
            </a:r>
            <a:endParaRPr lang="en-IE" sz="1200" dirty="0"/>
          </a:p>
          <a:p>
            <a:pPr>
              <a:buNone/>
            </a:pPr>
            <a:r>
              <a:rPr lang="nl-NL" sz="1200" dirty="0"/>
              <a:t> </a:t>
            </a:r>
            <a:endParaRPr lang="en-IE" sz="1200" dirty="0"/>
          </a:p>
          <a:p>
            <a:pPr>
              <a:buNone/>
            </a:pPr>
            <a:r>
              <a:rPr lang="nl-NL" sz="1200" dirty="0"/>
              <a:t>Voorzie een publieke methode </a:t>
            </a:r>
            <a:r>
              <a:rPr lang="nl-NL" sz="1200" dirty="0" err="1"/>
              <a:t>isSquare</a:t>
            </a:r>
            <a:r>
              <a:rPr lang="nl-NL" sz="1200" dirty="0"/>
              <a:t>() die een </a:t>
            </a:r>
            <a:r>
              <a:rPr lang="nl-NL" sz="1200" dirty="0" err="1"/>
              <a:t>bool</a:t>
            </a:r>
            <a:r>
              <a:rPr lang="nl-NL" sz="1200" dirty="0"/>
              <a:t> teruggeeft indien de gemaakte rechthoek een vierkant voorstel (= lengte en breedte even groot).</a:t>
            </a:r>
            <a:endParaRPr lang="en-IE" sz="1200" dirty="0"/>
          </a:p>
          <a:p>
            <a:pPr>
              <a:buNone/>
            </a:pPr>
            <a:r>
              <a:rPr lang="nl-NL" sz="1200" dirty="0"/>
              <a:t> </a:t>
            </a:r>
            <a:endParaRPr lang="en-IE" sz="1200" dirty="0"/>
          </a:p>
          <a:p>
            <a:pPr>
              <a:buNone/>
            </a:pPr>
            <a:r>
              <a:rPr lang="nl-NL" sz="1200" b="1" dirty="0"/>
              <a:t>Opmerking: </a:t>
            </a:r>
            <a:r>
              <a:rPr lang="nl-NL" sz="1200" dirty="0"/>
              <a:t>Gezien dat deze oefening wat moeilijker is mag je enkele veronderstellingen zelf bepalen om je het wat makkelijker te maken. Zo mag gerust veronderstellen dat de ingegeven hoeken in volgorde worden ingegeven (bijvoorbeeld in wijzerzin, de bovenste links eerst). En je mag ook bijvoorbeeld veronderstellen dat je enkel rechthoeken doorkrijgt die parallel met het scherm liggen (dus enkel horizontaal, of verticaal </a:t>
            </a:r>
            <a:r>
              <a:rPr lang="nl-NL" sz="1200" dirty="0" err="1"/>
              <a:t>geörienteerd</a:t>
            </a:r>
            <a:r>
              <a:rPr lang="nl-NL" sz="1200" dirty="0"/>
              <a:t>, niet scheef).</a:t>
            </a:r>
            <a:endParaRPr lang="en-IE" sz="1200" dirty="0"/>
          </a:p>
          <a:p>
            <a:endParaRPr lang="en-IE" sz="1200" dirty="0"/>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77</a:t>
            </a:fld>
            <a:endParaRPr lang="nl-NL"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Rechthoek2</a:t>
            </a:r>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78</a:t>
            </a:fld>
            <a:endParaRPr lang="nl-NL" dirty="0"/>
          </a:p>
        </p:txBody>
      </p:sp>
      <p:pic>
        <p:nvPicPr>
          <p:cNvPr id="98306" name="Picture 2"/>
          <p:cNvPicPr>
            <a:picLocks noChangeAspect="1" noChangeArrowheads="1"/>
          </p:cNvPicPr>
          <p:nvPr/>
        </p:nvPicPr>
        <p:blipFill>
          <a:blip r:embed="rId2" cstate="print"/>
          <a:srcRect/>
          <a:stretch>
            <a:fillRect/>
          </a:stretch>
        </p:blipFill>
        <p:spPr bwMode="auto">
          <a:xfrm>
            <a:off x="1791126" y="850427"/>
            <a:ext cx="2034996" cy="3448619"/>
          </a:xfrm>
          <a:prstGeom prst="rect">
            <a:avLst/>
          </a:prstGeom>
          <a:ln>
            <a:noFill/>
          </a:ln>
          <a:effectLst>
            <a:outerShdw blurRad="292100" dist="139700" dir="2700000" algn="tl" rotWithShape="0">
              <a:srgbClr val="333333">
                <a:alpha val="65000"/>
              </a:srgbClr>
            </a:outerShdw>
          </a:effectLst>
        </p:spPr>
      </p:pic>
      <p:pic>
        <p:nvPicPr>
          <p:cNvPr id="98307" name="Picture 3"/>
          <p:cNvPicPr>
            <a:picLocks noChangeAspect="1" noChangeArrowheads="1"/>
          </p:cNvPicPr>
          <p:nvPr/>
        </p:nvPicPr>
        <p:blipFill>
          <a:blip r:embed="rId3" cstate="print"/>
          <a:srcRect/>
          <a:stretch>
            <a:fillRect/>
          </a:stretch>
        </p:blipFill>
        <p:spPr bwMode="auto">
          <a:xfrm>
            <a:off x="3983255" y="1136952"/>
            <a:ext cx="7181850" cy="47339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Recthoek2	</a:t>
            </a:r>
          </a:p>
        </p:txBody>
      </p:sp>
      <p:sp>
        <p:nvSpPr>
          <p:cNvPr id="3" name="Tijdelijke aanduiding voor inhoud 2"/>
          <p:cNvSpPr>
            <a:spLocks noGrp="1"/>
          </p:cNvSpPr>
          <p:nvPr>
            <p:ph idx="1"/>
          </p:nvPr>
        </p:nvSpPr>
        <p:spPr/>
        <p:txBody>
          <a:bodyPr/>
          <a:lstStyle/>
          <a:p>
            <a:r>
              <a:rPr lang="en-IE" dirty="0" err="1"/>
              <a:t>Enkele</a:t>
            </a:r>
            <a:r>
              <a:rPr lang="en-IE" dirty="0"/>
              <a:t> </a:t>
            </a:r>
            <a:r>
              <a:rPr lang="en-IE" dirty="0" err="1"/>
              <a:t>methoden</a:t>
            </a:r>
            <a:r>
              <a:rPr lang="en-IE" dirty="0"/>
              <a:t> </a:t>
            </a:r>
            <a:r>
              <a:rPr lang="en-IE" dirty="0" err="1"/>
              <a:t>uitgelicht</a:t>
            </a:r>
            <a:r>
              <a:rPr lang="en-IE" dirty="0"/>
              <a:t>:</a:t>
            </a:r>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79</a:t>
            </a:fld>
            <a:endParaRPr lang="nl-NL" dirty="0"/>
          </a:p>
        </p:txBody>
      </p:sp>
      <p:pic>
        <p:nvPicPr>
          <p:cNvPr id="99330" name="Picture 2"/>
          <p:cNvPicPr>
            <a:picLocks noChangeAspect="1" noChangeArrowheads="1"/>
          </p:cNvPicPr>
          <p:nvPr/>
        </p:nvPicPr>
        <p:blipFill>
          <a:blip r:embed="rId2" cstate="print"/>
          <a:srcRect/>
          <a:stretch>
            <a:fillRect/>
          </a:stretch>
        </p:blipFill>
        <p:spPr bwMode="auto">
          <a:xfrm>
            <a:off x="2810160" y="1685998"/>
            <a:ext cx="6762750" cy="490537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Syntax</a:t>
            </a:r>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pPr>
              <a:defRPr/>
            </a:pPr>
            <a:r>
              <a:rPr lang="nl-NL"/>
              <a:t>© ap| </a:t>
            </a:r>
            <a:fld id="{8A00CA90-1673-4C5D-B289-DA0BFE9501DF}" type="slidenum">
              <a:rPr lang="nl-NL" smtClean="0"/>
              <a:pPr>
                <a:defRPr/>
              </a:pPr>
              <a:t>8</a:t>
            </a:fld>
            <a:endParaRPr lang="nl-NL" dirty="0"/>
          </a:p>
        </p:txBody>
      </p:sp>
      <p:pic>
        <p:nvPicPr>
          <p:cNvPr id="5" name="Afbeelding 4"/>
          <p:cNvPicPr>
            <a:picLocks noChangeAspect="1"/>
          </p:cNvPicPr>
          <p:nvPr/>
        </p:nvPicPr>
        <p:blipFill>
          <a:blip r:embed="rId2"/>
          <a:stretch>
            <a:fillRect/>
          </a:stretch>
        </p:blipFill>
        <p:spPr>
          <a:xfrm>
            <a:off x="1651911" y="2291706"/>
            <a:ext cx="8797014" cy="2452311"/>
          </a:xfrm>
          <a:prstGeom prst="rect">
            <a:avLst/>
          </a:prstGeom>
        </p:spPr>
      </p:pic>
      <p:sp>
        <p:nvSpPr>
          <p:cNvPr id="6" name="Toelichting met PIJL-OMLAAG 5"/>
          <p:cNvSpPr/>
          <p:nvPr/>
        </p:nvSpPr>
        <p:spPr bwMode="auto">
          <a:xfrm>
            <a:off x="2029841" y="1023042"/>
            <a:ext cx="997845" cy="1367073"/>
          </a:xfrm>
          <a:prstGeom prst="downArrow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nl-BE" dirty="0"/>
              <a:t>Altijd </a:t>
            </a:r>
            <a:r>
              <a:rPr lang="nl-BE" dirty="0" err="1"/>
              <a:t>static</a:t>
            </a:r>
            <a:endParaRPr lang="nl-BE" dirty="0"/>
          </a:p>
        </p:txBody>
      </p:sp>
      <p:sp>
        <p:nvSpPr>
          <p:cNvPr id="7" name="Toelichting met PIJL-OMLAAG 6"/>
          <p:cNvSpPr/>
          <p:nvPr/>
        </p:nvSpPr>
        <p:spPr bwMode="auto">
          <a:xfrm>
            <a:off x="3141097" y="425514"/>
            <a:ext cx="1995236" cy="1964601"/>
          </a:xfrm>
          <a:prstGeom prst="downArrow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nl-BE" dirty="0"/>
              <a:t>Return type van optelling</a:t>
            </a:r>
          </a:p>
          <a:p>
            <a:pPr eaLnBrk="0" hangingPunct="0"/>
            <a:r>
              <a:rPr lang="nl-BE" dirty="0"/>
              <a:t>(zelfde als type </a:t>
            </a:r>
            <a:r>
              <a:rPr lang="nl-BE" dirty="0" err="1"/>
              <a:t>classe</a:t>
            </a:r>
            <a:r>
              <a:rPr lang="nl-BE" dirty="0"/>
              <a:t> best</a:t>
            </a:r>
            <a:r>
              <a:rPr lang="nl-BE" dirty="0">
                <a:sym typeface="Wingdings" panose="05000000000000000000" pitchFamily="2" charset="2"/>
              </a:rPr>
              <a:t> )</a:t>
            </a:r>
            <a:endParaRPr lang="nl-BE" dirty="0"/>
          </a:p>
        </p:txBody>
      </p:sp>
      <p:sp>
        <p:nvSpPr>
          <p:cNvPr id="8" name="Toelichting met PIJL-OMLAAG 7"/>
          <p:cNvSpPr/>
          <p:nvPr/>
        </p:nvSpPr>
        <p:spPr bwMode="auto">
          <a:xfrm>
            <a:off x="5136333" y="40780"/>
            <a:ext cx="2282456" cy="2349335"/>
          </a:xfrm>
          <a:prstGeom prst="downArrowCallout">
            <a:avLst>
              <a:gd name="adj1" fmla="val 17067"/>
              <a:gd name="adj2" fmla="val 25000"/>
              <a:gd name="adj3" fmla="val 23810"/>
              <a:gd name="adj4" fmla="val 6497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nl-BE" dirty="0"/>
              <a:t>“operator” gevolgd door teken dat je wil </a:t>
            </a:r>
            <a:r>
              <a:rPr lang="nl-BE" dirty="0" err="1"/>
              <a:t>overloaden</a:t>
            </a:r>
            <a:endParaRPr lang="nl-BE" dirty="0"/>
          </a:p>
        </p:txBody>
      </p:sp>
      <p:sp>
        <p:nvSpPr>
          <p:cNvPr id="9" name="Toelichting met PIJL-OMLAAG 8"/>
          <p:cNvSpPr/>
          <p:nvPr/>
        </p:nvSpPr>
        <p:spPr bwMode="auto">
          <a:xfrm>
            <a:off x="7541010" y="53368"/>
            <a:ext cx="2282456" cy="2349335"/>
          </a:xfrm>
          <a:prstGeom prst="downArrowCallout">
            <a:avLst>
              <a:gd name="adj1" fmla="val 17067"/>
              <a:gd name="adj2" fmla="val 25000"/>
              <a:gd name="adj3" fmla="val 23810"/>
              <a:gd name="adj4" fmla="val 6497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nl-BE" dirty="0"/>
              <a:t>Bij </a:t>
            </a:r>
            <a:r>
              <a:rPr lang="nl-BE" dirty="0" err="1"/>
              <a:t>binary</a:t>
            </a:r>
            <a:r>
              <a:rPr lang="nl-BE" dirty="0"/>
              <a:t> operator, linkse en rechtse </a:t>
            </a:r>
            <a:r>
              <a:rPr lang="nl-BE" dirty="0" err="1"/>
              <a:t>operand</a:t>
            </a:r>
            <a:r>
              <a:rPr lang="nl-BE" dirty="0"/>
              <a:t> als argument meegeven.</a:t>
            </a:r>
          </a:p>
        </p:txBody>
      </p:sp>
      <p:grpSp>
        <p:nvGrpSpPr>
          <p:cNvPr id="15" name="Groep 14"/>
          <p:cNvGrpSpPr/>
          <p:nvPr/>
        </p:nvGrpSpPr>
        <p:grpSpPr>
          <a:xfrm>
            <a:off x="8634977" y="5475724"/>
            <a:ext cx="2057217" cy="1335496"/>
            <a:chOff x="3251290" y="2050597"/>
            <a:chExt cx="5619750" cy="2495550"/>
          </a:xfrm>
        </p:grpSpPr>
        <p:grpSp>
          <p:nvGrpSpPr>
            <p:cNvPr id="16" name="Groep 15"/>
            <p:cNvGrpSpPr/>
            <p:nvPr/>
          </p:nvGrpSpPr>
          <p:grpSpPr>
            <a:xfrm>
              <a:off x="3251290" y="2050597"/>
              <a:ext cx="5619750" cy="2495550"/>
              <a:chOff x="1762125" y="2181225"/>
              <a:chExt cx="5619750" cy="2495550"/>
            </a:xfrm>
          </p:grpSpPr>
          <p:pic>
            <p:nvPicPr>
              <p:cNvPr id="18" name="Afbeelding 17"/>
              <p:cNvPicPr>
                <a:picLocks noChangeAspect="1"/>
              </p:cNvPicPr>
              <p:nvPr/>
            </p:nvPicPr>
            <p:blipFill>
              <a:blip r:embed="rId3">
                <a:duotone>
                  <a:prstClr val="black"/>
                  <a:srgbClr val="00B050">
                    <a:tint val="45000"/>
                    <a:satMod val="400000"/>
                  </a:srgbClr>
                </a:duotone>
              </a:blip>
              <a:stretch>
                <a:fillRect/>
              </a:stretch>
            </p:blipFill>
            <p:spPr>
              <a:xfrm>
                <a:off x="1762125" y="2181225"/>
                <a:ext cx="5619750" cy="2495550"/>
              </a:xfrm>
              <a:prstGeom prst="rect">
                <a:avLst/>
              </a:prstGeom>
            </p:spPr>
          </p:pic>
          <p:sp>
            <p:nvSpPr>
              <p:cNvPr id="19" name="Tekstvak 18"/>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7" name="Afbeelding 16"/>
            <p:cNvPicPr>
              <a:picLocks noChangeAspect="1"/>
            </p:cNvPicPr>
            <p:nvPr/>
          </p:nvPicPr>
          <p:blipFill>
            <a:blip r:embed="rId4">
              <a:duotone>
                <a:prstClr val="black"/>
                <a:srgbClr val="00B050">
                  <a:tint val="45000"/>
                  <a:satMod val="400000"/>
                </a:srgbClr>
              </a:duotone>
            </a:blip>
            <a:stretch>
              <a:fillRect/>
            </a:stretch>
          </p:blipFill>
          <p:spPr>
            <a:xfrm>
              <a:off x="6901735" y="2156272"/>
              <a:ext cx="1854482" cy="2282799"/>
            </a:xfrm>
            <a:prstGeom prst="rect">
              <a:avLst/>
            </a:prstGeom>
          </p:spPr>
        </p:pic>
      </p:grpSp>
    </p:spTree>
    <p:extLst>
      <p:ext uri="{BB962C8B-B14F-4D97-AF65-F5344CB8AC3E}">
        <p14:creationId xmlns:p14="http://schemas.microsoft.com/office/powerpoint/2010/main" val="909746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Recthoek2</a:t>
            </a:r>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80</a:t>
            </a:fld>
            <a:endParaRPr lang="nl-NL" dirty="0"/>
          </a:p>
        </p:txBody>
      </p:sp>
      <p:pic>
        <p:nvPicPr>
          <p:cNvPr id="100354" name="Picture 2"/>
          <p:cNvPicPr>
            <a:picLocks noChangeAspect="1" noChangeArrowheads="1"/>
          </p:cNvPicPr>
          <p:nvPr/>
        </p:nvPicPr>
        <p:blipFill>
          <a:blip r:embed="rId2" cstate="print"/>
          <a:srcRect/>
          <a:stretch>
            <a:fillRect/>
          </a:stretch>
        </p:blipFill>
        <p:spPr bwMode="auto">
          <a:xfrm>
            <a:off x="2560876" y="1502675"/>
            <a:ext cx="5705475" cy="23241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E" dirty="0"/>
              <a:t>Rechthoek2</a:t>
            </a:r>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81</a:t>
            </a:fld>
            <a:endParaRPr lang="nl-NL" dirty="0"/>
          </a:p>
        </p:txBody>
      </p:sp>
      <p:pic>
        <p:nvPicPr>
          <p:cNvPr id="101378" name="Picture 2"/>
          <p:cNvPicPr>
            <a:picLocks noChangeAspect="1" noChangeArrowheads="1"/>
          </p:cNvPicPr>
          <p:nvPr/>
        </p:nvPicPr>
        <p:blipFill>
          <a:blip r:embed="rId2" cstate="print"/>
          <a:srcRect/>
          <a:stretch>
            <a:fillRect/>
          </a:stretch>
        </p:blipFill>
        <p:spPr bwMode="auto">
          <a:xfrm>
            <a:off x="2712991" y="1455265"/>
            <a:ext cx="4426618" cy="395278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82</a:t>
            </a:fld>
            <a:endParaRPr lang="nl-NL"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285875"/>
            <a:ext cx="28575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29822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IE"/>
          </a:p>
        </p:txBody>
      </p:sp>
      <p:sp>
        <p:nvSpPr>
          <p:cNvPr id="3" name="Tijdelijke aanduiding voor inhoud 2"/>
          <p:cNvSpPr>
            <a:spLocks noGrp="1"/>
          </p:cNvSpPr>
          <p:nvPr>
            <p:ph idx="1"/>
          </p:nvPr>
        </p:nvSpPr>
        <p:spPr/>
        <p:txBody>
          <a:bodyPr/>
          <a:lstStyle/>
          <a:p>
            <a:endParaRPr lang="en-IE"/>
          </a:p>
        </p:txBody>
      </p:sp>
      <p:sp>
        <p:nvSpPr>
          <p:cNvPr id="4" name="Tijdelijke aanduiding voor dianummer 3"/>
          <p:cNvSpPr>
            <a:spLocks noGrp="1"/>
          </p:cNvSpPr>
          <p:nvPr>
            <p:ph type="sldNum" sz="quarter" idx="10"/>
          </p:nvPr>
        </p:nvSpPr>
        <p:spPr/>
        <p:txBody>
          <a:bodyPr/>
          <a:lstStyle/>
          <a:p>
            <a:pPr>
              <a:defRPr/>
            </a:pPr>
            <a:r>
              <a:rPr lang="nl-NL" dirty="0"/>
              <a:t>| </a:t>
            </a:r>
            <a:fld id="{8A00CA90-1673-4C5D-B289-DA0BFE9501DF}" type="slidenum">
              <a:rPr lang="nl-NL" smtClean="0"/>
              <a:pPr>
                <a:defRPr/>
              </a:pPr>
              <a:t>83</a:t>
            </a:fld>
            <a:endParaRPr lang="nl-NL"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r>
              <a:rPr lang="en-CA"/>
              <a:t>Exception Handling in C#</a:t>
            </a:r>
          </a:p>
        </p:txBody>
      </p:sp>
      <p:sp>
        <p:nvSpPr>
          <p:cNvPr id="3" name="Subtitle 2"/>
          <p:cNvSpPr>
            <a:spLocks noGrp="1"/>
          </p:cNvSpPr>
          <p:nvPr>
            <p:ph type="subTitle" idx="1"/>
          </p:nvPr>
        </p:nvSpPr>
        <p:spPr/>
        <p:txBody>
          <a:bodyPr rtlCol="0">
            <a:normAutofit/>
          </a:bodyPr>
          <a:lstStyle/>
          <a:p>
            <a:pPr fontAlgn="auto">
              <a:spcAft>
                <a:spcPts val="0"/>
              </a:spcAft>
              <a:defRPr/>
            </a:pPr>
            <a:r>
              <a:rPr lang="en-CA" b="1" dirty="0"/>
              <a:t>Rajesh VS</a:t>
            </a:r>
          </a:p>
          <a:p>
            <a:pPr fontAlgn="auto">
              <a:spcAft>
                <a:spcPts val="0"/>
              </a:spcAft>
              <a:defRPr/>
            </a:pPr>
            <a:r>
              <a:rPr lang="en-CA" dirty="0"/>
              <a:t>October 17, 2001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a:t>Exception handling</a:t>
            </a:r>
            <a:endParaRPr lang="en-CA"/>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Char char="•"/>
              <a:defRPr/>
            </a:pPr>
            <a:r>
              <a:rPr lang="en-US" dirty="0"/>
              <a:t>Exception handling is an in built mechanism in .NET framework to detect and handle run time errors. </a:t>
            </a:r>
          </a:p>
          <a:p>
            <a:pPr fontAlgn="auto">
              <a:spcAft>
                <a:spcPts val="0"/>
              </a:spcAft>
              <a:buFont typeface="Arial" pitchFamily="34" charset="0"/>
              <a:buChar char="•"/>
              <a:defRPr/>
            </a:pPr>
            <a:r>
              <a:rPr lang="en-US" dirty="0"/>
              <a:t>The .NET framework contains lots of standard exceptions. </a:t>
            </a:r>
          </a:p>
          <a:p>
            <a:pPr fontAlgn="auto">
              <a:spcAft>
                <a:spcPts val="0"/>
              </a:spcAft>
              <a:buFont typeface="Arial" pitchFamily="34" charset="0"/>
              <a:buChar char="•"/>
              <a:defRPr/>
            </a:pPr>
            <a:r>
              <a:rPr lang="en-US" dirty="0"/>
              <a:t>The exceptions are anomalies that occur during the execution of a program. </a:t>
            </a:r>
          </a:p>
          <a:p>
            <a:pPr fontAlgn="auto">
              <a:spcAft>
                <a:spcPts val="0"/>
              </a:spcAft>
              <a:buFont typeface="Arial" pitchFamily="34" charset="0"/>
              <a:buChar char="•"/>
              <a:defRPr/>
            </a:pPr>
            <a:r>
              <a:rPr lang="en-US" dirty="0"/>
              <a:t>They can be because of user, logic or system errors. </a:t>
            </a:r>
          </a:p>
          <a:p>
            <a:pPr fontAlgn="auto">
              <a:spcAft>
                <a:spcPts val="0"/>
              </a:spcAft>
              <a:buFont typeface="Arial" pitchFamily="34" charset="0"/>
              <a:buChar char="•"/>
              <a:defRPr/>
            </a:pPr>
            <a:r>
              <a:rPr lang="en-US" dirty="0"/>
              <a:t>If a user (programmer) do not provide a mechanism to handle these anomalies, the .NET run time environment provide a default mechanism, which terminates the program execution.  </a:t>
            </a:r>
            <a:endParaRPr lang="en-CA"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t>try, catch, finally</a:t>
            </a:r>
            <a:endParaRPr lang="en-CA"/>
          </a:p>
        </p:txBody>
      </p:sp>
      <p:sp>
        <p:nvSpPr>
          <p:cNvPr id="4099" name="Content Placeholder 2"/>
          <p:cNvSpPr>
            <a:spLocks noGrp="1"/>
          </p:cNvSpPr>
          <p:nvPr>
            <p:ph idx="1"/>
          </p:nvPr>
        </p:nvSpPr>
        <p:spPr/>
        <p:txBody>
          <a:bodyPr/>
          <a:lstStyle/>
          <a:p>
            <a:r>
              <a:rPr lang="en-US"/>
              <a:t>C# provides three keywords try, catch and finally to do exception handling. </a:t>
            </a:r>
          </a:p>
          <a:p>
            <a:r>
              <a:rPr lang="en-US"/>
              <a:t>The try encloses the statements that might throw an exception whereas catch handles an exception if one exists. </a:t>
            </a:r>
          </a:p>
          <a:p>
            <a:r>
              <a:rPr lang="en-US"/>
              <a:t>The finally can be used for doing any clean up process.</a:t>
            </a:r>
            <a:br>
              <a:rPr lang="en-US"/>
            </a:br>
            <a:endParaRPr lang="en-CA"/>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a:t>General form of try-catch-finally in C#</a:t>
            </a:r>
            <a:endParaRPr lang="en-CA" dirty="0"/>
          </a:p>
        </p:txBody>
      </p:sp>
      <p:sp>
        <p:nvSpPr>
          <p:cNvPr id="3" name="Content Placeholder 2"/>
          <p:cNvSpPr>
            <a:spLocks noGrp="1"/>
          </p:cNvSpPr>
          <p:nvPr>
            <p:ph idx="1"/>
          </p:nvPr>
        </p:nvSpPr>
        <p:spPr/>
        <p:txBody>
          <a:bodyPr rtlCol="0">
            <a:normAutofit fontScale="62500" lnSpcReduction="20000"/>
          </a:bodyPr>
          <a:lstStyle/>
          <a:p>
            <a:pPr fontAlgn="auto">
              <a:spcAft>
                <a:spcPts val="0"/>
              </a:spcAft>
              <a:buFont typeface="Arial" pitchFamily="34" charset="0"/>
              <a:buChar char="•"/>
              <a:defRPr/>
            </a:pPr>
            <a:r>
              <a:rPr lang="en-US" sz="4500" dirty="0"/>
              <a:t>If any exception occurs inside the try block, the control transfers to the appropriate catch block and later to the finally block. </a:t>
            </a:r>
          </a:p>
          <a:p>
            <a:pPr fontAlgn="auto">
              <a:spcAft>
                <a:spcPts val="0"/>
              </a:spcAft>
              <a:buFont typeface="Arial" pitchFamily="34" charset="0"/>
              <a:buChar char="•"/>
              <a:defRPr/>
            </a:pPr>
            <a:r>
              <a:rPr lang="en-US" sz="4500" dirty="0"/>
              <a:t>But in C#, both catch and finally blocks are optional. </a:t>
            </a:r>
          </a:p>
          <a:p>
            <a:pPr fontAlgn="auto">
              <a:spcAft>
                <a:spcPts val="0"/>
              </a:spcAft>
              <a:buFont typeface="Arial" pitchFamily="34" charset="0"/>
              <a:buChar char="•"/>
              <a:defRPr/>
            </a:pPr>
            <a:r>
              <a:rPr lang="en-US" sz="4500" dirty="0"/>
              <a:t>The try block can exist either with one or more catch blocks or a finally block or with both catch and finally blocks. </a:t>
            </a:r>
          </a:p>
          <a:p>
            <a:pPr lvl="1" fontAlgn="auto">
              <a:spcAft>
                <a:spcPts val="0"/>
              </a:spcAft>
              <a:buNone/>
              <a:defRPr/>
            </a:pPr>
            <a:r>
              <a:rPr lang="en-US" sz="2900" dirty="0"/>
              <a:t>try</a:t>
            </a:r>
            <a:br>
              <a:rPr lang="en-US" sz="2900" dirty="0"/>
            </a:br>
            <a:r>
              <a:rPr lang="en-US" sz="2900" dirty="0"/>
              <a:t>{</a:t>
            </a:r>
            <a:br>
              <a:rPr lang="en-US" sz="2900" dirty="0"/>
            </a:br>
            <a:r>
              <a:rPr lang="en-US" sz="2900" dirty="0"/>
              <a:t>// Statement which can cause an exception.</a:t>
            </a:r>
            <a:br>
              <a:rPr lang="en-US" sz="2900" dirty="0"/>
            </a:br>
            <a:r>
              <a:rPr lang="en-US" sz="2900" dirty="0"/>
              <a:t>}</a:t>
            </a:r>
            <a:br>
              <a:rPr lang="en-US" sz="2900" dirty="0"/>
            </a:br>
            <a:r>
              <a:rPr lang="en-US" sz="2900" dirty="0"/>
              <a:t>catch(Type x)</a:t>
            </a:r>
            <a:br>
              <a:rPr lang="en-US" sz="2900" dirty="0"/>
            </a:br>
            <a:r>
              <a:rPr lang="en-US" sz="2900" dirty="0"/>
              <a:t>{</a:t>
            </a:r>
            <a:br>
              <a:rPr lang="en-US" sz="2900" dirty="0"/>
            </a:br>
            <a:r>
              <a:rPr lang="en-US" sz="2900" dirty="0"/>
              <a:t>// Statements for handling the exception</a:t>
            </a:r>
            <a:br>
              <a:rPr lang="en-US" sz="2900" dirty="0"/>
            </a:br>
            <a:r>
              <a:rPr lang="en-US" sz="2900" dirty="0"/>
              <a:t>}</a:t>
            </a:r>
            <a:br>
              <a:rPr lang="en-US" sz="2900" dirty="0"/>
            </a:br>
            <a:r>
              <a:rPr lang="en-US" sz="2900" dirty="0"/>
              <a:t>finally</a:t>
            </a:r>
            <a:br>
              <a:rPr lang="en-US" sz="2900" dirty="0"/>
            </a:br>
            <a:r>
              <a:rPr lang="en-US" sz="2900" dirty="0"/>
              <a:t>{</a:t>
            </a:r>
            <a:br>
              <a:rPr lang="en-US" sz="2900" dirty="0"/>
            </a:br>
            <a:r>
              <a:rPr lang="en-US" sz="2900" dirty="0"/>
              <a:t>//Any cleanup code</a:t>
            </a:r>
            <a:br>
              <a:rPr lang="en-US" sz="2900" dirty="0"/>
            </a:br>
            <a:r>
              <a:rPr lang="en-US" sz="2900" dirty="0"/>
              <a:t>} </a:t>
            </a:r>
            <a:endParaRPr lang="en-CA" sz="29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CA" dirty="0"/>
              <a:t>Uncaught Exceptions </a:t>
            </a:r>
            <a:r>
              <a:rPr lang="en-CA" b="1" dirty="0"/>
              <a:t> </a:t>
            </a:r>
            <a:endParaRPr lang="en-CA" dirty="0"/>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Char char="•"/>
              <a:defRPr/>
            </a:pPr>
            <a:r>
              <a:rPr lang="en-US" dirty="0"/>
              <a:t>The following program will compile but will show an error during execution:</a:t>
            </a:r>
          </a:p>
          <a:p>
            <a:pPr lvl="2" fontAlgn="auto">
              <a:spcAft>
                <a:spcPts val="0"/>
              </a:spcAft>
              <a:buNone/>
              <a:defRPr/>
            </a:pPr>
            <a:r>
              <a:rPr lang="en-CA" dirty="0"/>
              <a:t>using System;</a:t>
            </a:r>
            <a:br>
              <a:rPr lang="en-CA" dirty="0"/>
            </a:br>
            <a:r>
              <a:rPr lang="en-CA" dirty="0"/>
              <a:t>class </a:t>
            </a:r>
            <a:r>
              <a:rPr lang="en-CA" dirty="0" err="1"/>
              <a:t>MyClient</a:t>
            </a:r>
            <a:br>
              <a:rPr lang="en-CA" dirty="0"/>
            </a:br>
            <a:r>
              <a:rPr lang="en-CA" dirty="0"/>
              <a:t>{</a:t>
            </a:r>
            <a:br>
              <a:rPr lang="en-CA" dirty="0"/>
            </a:br>
            <a:r>
              <a:rPr lang="en-CA" dirty="0"/>
              <a:t>public static void Main()</a:t>
            </a:r>
            <a:br>
              <a:rPr lang="en-CA" dirty="0"/>
            </a:br>
            <a:r>
              <a:rPr lang="en-CA" dirty="0"/>
              <a:t>{</a:t>
            </a:r>
            <a:br>
              <a:rPr lang="en-CA" dirty="0"/>
            </a:br>
            <a:r>
              <a:rPr lang="en-CA" dirty="0" err="1"/>
              <a:t>int</a:t>
            </a:r>
            <a:r>
              <a:rPr lang="en-CA" dirty="0"/>
              <a:t> x = 0;</a:t>
            </a:r>
            <a:br>
              <a:rPr lang="en-CA" dirty="0"/>
            </a:br>
            <a:r>
              <a:rPr lang="en-CA" dirty="0" err="1"/>
              <a:t>int</a:t>
            </a:r>
            <a:r>
              <a:rPr lang="en-CA" dirty="0"/>
              <a:t> div = 100/x;</a:t>
            </a:r>
            <a:br>
              <a:rPr lang="en-CA" dirty="0"/>
            </a:br>
            <a:r>
              <a:rPr lang="en-CA" dirty="0" err="1"/>
              <a:t>Console.WriteLine</a:t>
            </a:r>
            <a:r>
              <a:rPr lang="en-CA" dirty="0"/>
              <a:t>(div);</a:t>
            </a:r>
            <a:br>
              <a:rPr lang="en-CA" dirty="0"/>
            </a:br>
            <a:r>
              <a:rPr lang="en-CA" dirty="0"/>
              <a:t>}</a:t>
            </a:r>
            <a:br>
              <a:rPr lang="en-CA" dirty="0"/>
            </a:br>
            <a:r>
              <a:rPr lang="en-CA" dirty="0"/>
              <a:t>}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Catching exceptions</a:t>
            </a:r>
            <a:endParaRPr lang="en-CA"/>
          </a:p>
        </p:txBody>
      </p:sp>
      <p:sp>
        <p:nvSpPr>
          <p:cNvPr id="3" name="Content Placeholder 2"/>
          <p:cNvSpPr>
            <a:spLocks noGrp="1"/>
          </p:cNvSpPr>
          <p:nvPr>
            <p:ph idx="1"/>
          </p:nvPr>
        </p:nvSpPr>
        <p:spPr/>
        <p:txBody>
          <a:bodyPr rtlCol="0">
            <a:normAutofit fontScale="40000" lnSpcReduction="20000"/>
          </a:bodyPr>
          <a:lstStyle/>
          <a:p>
            <a:pPr fontAlgn="auto">
              <a:spcAft>
                <a:spcPts val="0"/>
              </a:spcAft>
              <a:buFont typeface="Arial" pitchFamily="34" charset="0"/>
              <a:buChar char="•"/>
              <a:defRPr/>
            </a:pPr>
            <a:r>
              <a:rPr lang="en-US" sz="7600" dirty="0"/>
              <a:t>The same program with exception handling:</a:t>
            </a:r>
          </a:p>
          <a:p>
            <a:pPr fontAlgn="auto">
              <a:spcAft>
                <a:spcPts val="0"/>
              </a:spcAft>
              <a:buNone/>
              <a:defRPr/>
            </a:pPr>
            <a:endParaRPr lang="en-US" sz="5100" dirty="0"/>
          </a:p>
          <a:p>
            <a:pPr lvl="2" fontAlgn="auto">
              <a:spcAft>
                <a:spcPts val="0"/>
              </a:spcAft>
              <a:buNone/>
              <a:defRPr/>
            </a:pPr>
            <a:r>
              <a:rPr lang="en-CA" sz="4000" dirty="0"/>
              <a:t>using System;</a:t>
            </a:r>
            <a:br>
              <a:rPr lang="en-CA" sz="4000" dirty="0"/>
            </a:br>
            <a:r>
              <a:rPr lang="en-CA" sz="4000" dirty="0"/>
              <a:t>class </a:t>
            </a:r>
            <a:r>
              <a:rPr lang="en-CA" sz="4000" dirty="0" err="1"/>
              <a:t>MyClient</a:t>
            </a:r>
            <a:br>
              <a:rPr lang="en-CA" sz="4000" dirty="0"/>
            </a:br>
            <a:r>
              <a:rPr lang="en-CA" sz="4000" dirty="0"/>
              <a:t>{</a:t>
            </a:r>
            <a:br>
              <a:rPr lang="en-CA" sz="4000" dirty="0"/>
            </a:br>
            <a:r>
              <a:rPr lang="en-CA" sz="4000" dirty="0"/>
              <a:t>public static void Main()</a:t>
            </a:r>
            <a:br>
              <a:rPr lang="en-CA" sz="4000" dirty="0"/>
            </a:br>
            <a:r>
              <a:rPr lang="en-CA" sz="4000" dirty="0"/>
              <a:t>{</a:t>
            </a:r>
            <a:br>
              <a:rPr lang="en-CA" sz="4000" dirty="0"/>
            </a:br>
            <a:r>
              <a:rPr lang="en-CA" sz="4000" dirty="0" err="1"/>
              <a:t>int</a:t>
            </a:r>
            <a:r>
              <a:rPr lang="en-CA" sz="4000" dirty="0"/>
              <a:t> x = 0;</a:t>
            </a:r>
            <a:br>
              <a:rPr lang="en-CA" sz="4000" dirty="0"/>
            </a:br>
            <a:r>
              <a:rPr lang="en-CA" sz="4000" dirty="0" err="1"/>
              <a:t>int</a:t>
            </a:r>
            <a:r>
              <a:rPr lang="en-CA" sz="4000" dirty="0"/>
              <a:t> div = 0;</a:t>
            </a:r>
            <a:br>
              <a:rPr lang="en-CA" sz="4000" dirty="0"/>
            </a:br>
            <a:r>
              <a:rPr lang="en-CA" sz="4000" dirty="0"/>
              <a:t>try</a:t>
            </a:r>
            <a:br>
              <a:rPr lang="en-CA" sz="4000" dirty="0"/>
            </a:br>
            <a:r>
              <a:rPr lang="en-CA" sz="4000" dirty="0"/>
              <a:t>{</a:t>
            </a:r>
            <a:br>
              <a:rPr lang="en-CA" sz="4000" dirty="0"/>
            </a:br>
            <a:r>
              <a:rPr lang="en-CA" sz="4000" dirty="0"/>
              <a:t>div = 100/x;</a:t>
            </a:r>
            <a:br>
              <a:rPr lang="en-CA" sz="4000" dirty="0"/>
            </a:br>
            <a:r>
              <a:rPr lang="en-CA" sz="4000" dirty="0" err="1"/>
              <a:t>Console.WriteLine</a:t>
            </a:r>
            <a:r>
              <a:rPr lang="en-CA" sz="4000" dirty="0"/>
              <a:t>("This line in not executed");</a:t>
            </a:r>
            <a:br>
              <a:rPr lang="en-CA" sz="4000" dirty="0"/>
            </a:br>
            <a:r>
              <a:rPr lang="en-CA" sz="4000" dirty="0"/>
              <a:t>}</a:t>
            </a:r>
            <a:br>
              <a:rPr lang="en-CA" sz="4000" dirty="0"/>
            </a:br>
            <a:r>
              <a:rPr lang="en-CA" sz="4000" dirty="0"/>
              <a:t>catch(</a:t>
            </a:r>
            <a:r>
              <a:rPr lang="en-CA" sz="4000" dirty="0" err="1"/>
              <a:t>DivideByZeroException</a:t>
            </a:r>
            <a:r>
              <a:rPr lang="en-CA" sz="4000" dirty="0"/>
              <a:t> de)</a:t>
            </a:r>
            <a:br>
              <a:rPr lang="en-CA" sz="4000" dirty="0"/>
            </a:br>
            <a:r>
              <a:rPr lang="en-CA" sz="4000" dirty="0"/>
              <a:t>{</a:t>
            </a:r>
            <a:br>
              <a:rPr lang="en-CA" sz="4000" dirty="0"/>
            </a:br>
            <a:r>
              <a:rPr lang="en-CA" sz="4000" dirty="0" err="1"/>
              <a:t>Console.WriteLine</a:t>
            </a:r>
            <a:r>
              <a:rPr lang="en-CA" sz="4000" dirty="0"/>
              <a:t>("Exception </a:t>
            </a:r>
            <a:r>
              <a:rPr lang="en-CA" sz="4000" dirty="0" err="1"/>
              <a:t>occured</a:t>
            </a:r>
            <a:r>
              <a:rPr lang="en-CA" sz="4000" dirty="0"/>
              <a:t>");</a:t>
            </a:r>
            <a:br>
              <a:rPr lang="en-CA" sz="4000" dirty="0"/>
            </a:br>
            <a:r>
              <a:rPr lang="en-CA" sz="4000" dirty="0"/>
              <a:t>}</a:t>
            </a:r>
            <a:br>
              <a:rPr lang="en-CA" sz="4000" dirty="0"/>
            </a:br>
            <a:r>
              <a:rPr lang="en-CA" sz="4000" dirty="0" err="1"/>
              <a:t>Console.WriteLine</a:t>
            </a:r>
            <a:r>
              <a:rPr lang="en-CA" sz="4000" dirty="0"/>
              <a:t>("Result is {0}",div);</a:t>
            </a:r>
            <a:br>
              <a:rPr lang="en-CA" sz="4000" dirty="0"/>
            </a:br>
            <a:r>
              <a:rPr lang="en-CA" sz="4000" dirty="0"/>
              <a:t>}</a:t>
            </a:r>
            <a:br>
              <a:rPr lang="en-CA" sz="4000" dirty="0"/>
            </a:br>
            <a:r>
              <a:rPr lang="en-CA" sz="4000" dirty="0"/>
              <a:t>}</a:t>
            </a:r>
            <a:r>
              <a:rPr lang="en-CA" sz="3000"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ep 12"/>
          <p:cNvGrpSpPr/>
          <p:nvPr/>
        </p:nvGrpSpPr>
        <p:grpSpPr>
          <a:xfrm>
            <a:off x="8634977" y="5475724"/>
            <a:ext cx="2057217" cy="1335496"/>
            <a:chOff x="3251290" y="2050597"/>
            <a:chExt cx="5619750" cy="2495550"/>
          </a:xfrm>
        </p:grpSpPr>
        <p:grpSp>
          <p:nvGrpSpPr>
            <p:cNvPr id="15" name="Groep 14"/>
            <p:cNvGrpSpPr/>
            <p:nvPr/>
          </p:nvGrpSpPr>
          <p:grpSpPr>
            <a:xfrm>
              <a:off x="3251290" y="2050597"/>
              <a:ext cx="5619750" cy="2495550"/>
              <a:chOff x="1762125" y="2181225"/>
              <a:chExt cx="5619750" cy="2495550"/>
            </a:xfrm>
          </p:grpSpPr>
          <p:pic>
            <p:nvPicPr>
              <p:cNvPr id="17" name="Afbeelding 16"/>
              <p:cNvPicPr>
                <a:picLocks noChangeAspect="1"/>
              </p:cNvPicPr>
              <p:nvPr/>
            </p:nvPicPr>
            <p:blipFill>
              <a:blip r:embed="rId2">
                <a:duotone>
                  <a:prstClr val="black"/>
                  <a:srgbClr val="00B050">
                    <a:tint val="45000"/>
                    <a:satMod val="400000"/>
                  </a:srgbClr>
                </a:duotone>
              </a:blip>
              <a:stretch>
                <a:fillRect/>
              </a:stretch>
            </p:blipFill>
            <p:spPr>
              <a:xfrm>
                <a:off x="1762125" y="2181225"/>
                <a:ext cx="5619750" cy="2495550"/>
              </a:xfrm>
              <a:prstGeom prst="rect">
                <a:avLst/>
              </a:prstGeom>
            </p:spPr>
          </p:pic>
          <p:sp>
            <p:nvSpPr>
              <p:cNvPr id="18" name="Tekstvak 17"/>
              <p:cNvSpPr txBox="1"/>
              <p:nvPr/>
            </p:nvSpPr>
            <p:spPr>
              <a:xfrm>
                <a:off x="2120923" y="3003642"/>
                <a:ext cx="3140803" cy="977705"/>
              </a:xfrm>
              <a:prstGeom prst="rect">
                <a:avLst/>
              </a:prstGeom>
              <a:noFill/>
            </p:spPr>
            <p:txBody>
              <a:bodyPr wrap="square" rtlCol="0">
                <a:spAutoFit/>
              </a:bodyPr>
              <a:lstStyle/>
              <a:p>
                <a:pPr algn="ctr" fontAlgn="base">
                  <a:spcBef>
                    <a:spcPct val="0"/>
                  </a:spcBef>
                  <a:spcAft>
                    <a:spcPct val="0"/>
                  </a:spcAft>
                </a:pPr>
                <a:r>
                  <a:rPr lang="nl-BE" sz="2800" dirty="0">
                    <a:solidFill>
                      <a:prstClr val="white"/>
                    </a:solidFill>
                    <a:latin typeface="Aharoni" panose="02010803020104030203" pitchFamily="2" charset="-79"/>
                    <a:cs typeface="Aharoni" panose="02010803020104030203" pitchFamily="2" charset="-79"/>
                  </a:rPr>
                  <a:t>EW</a:t>
                </a:r>
              </a:p>
            </p:txBody>
          </p:sp>
        </p:grpSp>
        <p:pic>
          <p:nvPicPr>
            <p:cNvPr id="16" name="Afbeelding 15"/>
            <p:cNvPicPr>
              <a:picLocks noChangeAspect="1"/>
            </p:cNvPicPr>
            <p:nvPr/>
          </p:nvPicPr>
          <p:blipFill>
            <a:blip r:embed="rId3">
              <a:duotone>
                <a:prstClr val="black"/>
                <a:srgbClr val="00B050">
                  <a:tint val="45000"/>
                  <a:satMod val="400000"/>
                </a:srgbClr>
              </a:duotone>
            </a:blip>
            <a:stretch>
              <a:fillRect/>
            </a:stretch>
          </p:blipFill>
          <p:spPr>
            <a:xfrm>
              <a:off x="6901735" y="2156272"/>
              <a:ext cx="1854482" cy="2282799"/>
            </a:xfrm>
            <a:prstGeom prst="rect">
              <a:avLst/>
            </a:prstGeom>
          </p:spPr>
        </p:pic>
      </p:grpSp>
      <p:sp>
        <p:nvSpPr>
          <p:cNvPr id="2" name="Titel 1"/>
          <p:cNvSpPr>
            <a:spLocks noGrp="1"/>
          </p:cNvSpPr>
          <p:nvPr>
            <p:ph type="title"/>
          </p:nvPr>
        </p:nvSpPr>
        <p:spPr/>
        <p:txBody>
          <a:bodyPr/>
          <a:lstStyle/>
          <a:p>
            <a:r>
              <a:rPr lang="nl-BE" dirty="0"/>
              <a:t>Operator + </a:t>
            </a:r>
            <a:r>
              <a:rPr lang="nl-BE" dirty="0" err="1"/>
              <a:t>overloaden</a:t>
            </a:r>
            <a:endParaRPr lang="nl-BE" dirty="0"/>
          </a:p>
        </p:txBody>
      </p:sp>
      <p:sp>
        <p:nvSpPr>
          <p:cNvPr id="3" name="Tijdelijke aanduiding voor inhoud 2"/>
          <p:cNvSpPr>
            <a:spLocks noGrp="1"/>
          </p:cNvSpPr>
          <p:nvPr>
            <p:ph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pPr>
              <a:defRPr/>
            </a:pPr>
            <a:r>
              <a:rPr lang="nl-NL" dirty="0"/>
              <a:t>© </a:t>
            </a:r>
            <a:r>
              <a:rPr lang="nl-NL" dirty="0" err="1"/>
              <a:t>ap</a:t>
            </a:r>
            <a:r>
              <a:rPr lang="nl-NL" dirty="0"/>
              <a:t>| </a:t>
            </a:r>
            <a:fld id="{8A00CA90-1673-4C5D-B289-DA0BFE9501DF}" type="slidenum">
              <a:rPr lang="nl-NL" smtClean="0"/>
              <a:pPr>
                <a:defRPr/>
              </a:pPr>
              <a:t>9</a:t>
            </a:fld>
            <a:endParaRPr lang="nl-NL" dirty="0"/>
          </a:p>
        </p:txBody>
      </p:sp>
      <p:pic>
        <p:nvPicPr>
          <p:cNvPr id="7" name="Afbeelding 6"/>
          <p:cNvPicPr>
            <a:picLocks noChangeAspect="1"/>
          </p:cNvPicPr>
          <p:nvPr/>
        </p:nvPicPr>
        <p:blipFill>
          <a:blip r:embed="rId4"/>
          <a:stretch>
            <a:fillRect/>
          </a:stretch>
        </p:blipFill>
        <p:spPr>
          <a:xfrm>
            <a:off x="4762501" y="840240"/>
            <a:ext cx="5686425" cy="3409950"/>
          </a:xfrm>
          <a:prstGeom prst="rect">
            <a:avLst/>
          </a:prstGeom>
        </p:spPr>
      </p:pic>
      <p:sp>
        <p:nvSpPr>
          <p:cNvPr id="8" name="Rechthoek 7"/>
          <p:cNvSpPr/>
          <p:nvPr/>
        </p:nvSpPr>
        <p:spPr bwMode="auto">
          <a:xfrm>
            <a:off x="4942114" y="2492829"/>
            <a:ext cx="5516336" cy="1426028"/>
          </a:xfrm>
          <a:prstGeom prst="rect">
            <a:avLst/>
          </a:prstGeom>
          <a:solidFill>
            <a:srgbClr val="FF8800">
              <a:alpha val="34902"/>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nl-BE"/>
          </a:p>
        </p:txBody>
      </p:sp>
      <p:pic>
        <p:nvPicPr>
          <p:cNvPr id="9" name="Afbeelding 8"/>
          <p:cNvPicPr>
            <a:picLocks noChangeAspect="1"/>
          </p:cNvPicPr>
          <p:nvPr/>
        </p:nvPicPr>
        <p:blipFill>
          <a:blip r:embed="rId5"/>
          <a:stretch>
            <a:fillRect/>
          </a:stretch>
        </p:blipFill>
        <p:spPr>
          <a:xfrm>
            <a:off x="1825399" y="4527097"/>
            <a:ext cx="3533775" cy="2419350"/>
          </a:xfrm>
          <a:prstGeom prst="rect">
            <a:avLst/>
          </a:prstGeom>
        </p:spPr>
      </p:pic>
      <p:pic>
        <p:nvPicPr>
          <p:cNvPr id="10" name="Afbeelding 9"/>
          <p:cNvPicPr>
            <a:picLocks noChangeAspect="1"/>
          </p:cNvPicPr>
          <p:nvPr/>
        </p:nvPicPr>
        <p:blipFill>
          <a:blip r:embed="rId6"/>
          <a:stretch>
            <a:fillRect/>
          </a:stretch>
        </p:blipFill>
        <p:spPr>
          <a:xfrm>
            <a:off x="6205537" y="5633586"/>
            <a:ext cx="2800350" cy="581025"/>
          </a:xfrm>
          <a:prstGeom prst="rect">
            <a:avLst/>
          </a:prstGeom>
        </p:spPr>
      </p:pic>
      <p:cxnSp>
        <p:nvCxnSpPr>
          <p:cNvPr id="6" name="Rechte verbindingslijn met pijl 5"/>
          <p:cNvCxnSpPr/>
          <p:nvPr/>
        </p:nvCxnSpPr>
        <p:spPr bwMode="auto">
          <a:xfrm flipV="1">
            <a:off x="3859795" y="2716040"/>
            <a:ext cx="5146093" cy="3621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Rechte verbindingslijn met pijl 11"/>
          <p:cNvCxnSpPr/>
          <p:nvPr/>
        </p:nvCxnSpPr>
        <p:spPr bwMode="auto">
          <a:xfrm flipV="1">
            <a:off x="4520697" y="2734148"/>
            <a:ext cx="5685576" cy="35942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Rechte verbindingslijn met pijl 13"/>
          <p:cNvCxnSpPr/>
          <p:nvPr/>
        </p:nvCxnSpPr>
        <p:spPr bwMode="auto">
          <a:xfrm flipH="1">
            <a:off x="3316587" y="3594226"/>
            <a:ext cx="2824681" cy="27341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6853412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t>finally block </a:t>
            </a:r>
            <a:endParaRPr lang="en-CA"/>
          </a:p>
        </p:txBody>
      </p:sp>
      <p:sp>
        <p:nvSpPr>
          <p:cNvPr id="3" name="Content Placeholder 2"/>
          <p:cNvSpPr>
            <a:spLocks noGrp="1"/>
          </p:cNvSpPr>
          <p:nvPr>
            <p:ph idx="1"/>
          </p:nvPr>
        </p:nvSpPr>
        <p:spPr>
          <a:xfrm>
            <a:off x="1981200" y="1600201"/>
            <a:ext cx="4114800" cy="4525963"/>
          </a:xfrm>
        </p:spPr>
        <p:txBody>
          <a:bodyPr rtlCol="0">
            <a:normAutofit fontScale="77500" lnSpcReduction="20000"/>
          </a:bodyPr>
          <a:lstStyle/>
          <a:p>
            <a:pPr fontAlgn="auto">
              <a:spcAft>
                <a:spcPts val="0"/>
              </a:spcAft>
              <a:buNone/>
              <a:defRPr/>
            </a:pPr>
            <a:r>
              <a:rPr lang="en-CA" dirty="0"/>
              <a:t>using System;</a:t>
            </a:r>
            <a:br>
              <a:rPr lang="en-CA" dirty="0"/>
            </a:br>
            <a:r>
              <a:rPr lang="en-CA" dirty="0"/>
              <a:t>class </a:t>
            </a:r>
            <a:r>
              <a:rPr lang="en-CA" dirty="0" err="1"/>
              <a:t>MyClient</a:t>
            </a:r>
            <a:br>
              <a:rPr lang="en-CA" dirty="0"/>
            </a:br>
            <a:r>
              <a:rPr lang="en-CA" dirty="0"/>
              <a:t>{</a:t>
            </a:r>
            <a:br>
              <a:rPr lang="en-CA" dirty="0"/>
            </a:br>
            <a:r>
              <a:rPr lang="en-CA" dirty="0"/>
              <a:t>public static void Main()</a:t>
            </a:r>
            <a:br>
              <a:rPr lang="en-CA" dirty="0"/>
            </a:br>
            <a:r>
              <a:rPr lang="en-CA" dirty="0"/>
              <a:t>{</a:t>
            </a:r>
            <a:br>
              <a:rPr lang="en-CA" dirty="0"/>
            </a:br>
            <a:r>
              <a:rPr lang="en-CA" dirty="0" err="1"/>
              <a:t>int</a:t>
            </a:r>
            <a:r>
              <a:rPr lang="en-CA" dirty="0"/>
              <a:t> x = 0;</a:t>
            </a:r>
            <a:br>
              <a:rPr lang="en-CA" dirty="0"/>
            </a:br>
            <a:r>
              <a:rPr lang="en-CA" dirty="0" err="1"/>
              <a:t>int</a:t>
            </a:r>
            <a:r>
              <a:rPr lang="en-CA" dirty="0"/>
              <a:t> div = 0;</a:t>
            </a:r>
            <a:br>
              <a:rPr lang="en-CA" dirty="0"/>
            </a:br>
            <a:r>
              <a:rPr lang="en-CA" dirty="0"/>
              <a:t>try</a:t>
            </a:r>
            <a:br>
              <a:rPr lang="en-CA" dirty="0"/>
            </a:br>
            <a:r>
              <a:rPr lang="en-CA" dirty="0"/>
              <a:t>{</a:t>
            </a:r>
            <a:br>
              <a:rPr lang="en-CA" dirty="0"/>
            </a:br>
            <a:r>
              <a:rPr lang="en-CA" dirty="0"/>
              <a:t>div = 100/x;</a:t>
            </a:r>
            <a:br>
              <a:rPr lang="en-CA" dirty="0"/>
            </a:br>
            <a:r>
              <a:rPr lang="en-CA" dirty="0" err="1"/>
              <a:t>Console.WriteLine</a:t>
            </a:r>
            <a:r>
              <a:rPr lang="en-CA" dirty="0"/>
              <a:t>("Not executed line");</a:t>
            </a:r>
            <a:br>
              <a:rPr lang="en-CA" dirty="0"/>
            </a:br>
            <a:r>
              <a:rPr lang="en-CA" dirty="0"/>
              <a:t>}</a:t>
            </a:r>
            <a:br>
              <a:rPr lang="en-CA" dirty="0"/>
            </a:br>
            <a:r>
              <a:rPr lang="en-CA" dirty="0"/>
              <a:t>catch(</a:t>
            </a:r>
            <a:r>
              <a:rPr lang="en-CA" dirty="0" err="1"/>
              <a:t>DivideByZeroException</a:t>
            </a:r>
            <a:r>
              <a:rPr lang="en-CA" dirty="0"/>
              <a:t> de)</a:t>
            </a:r>
            <a:br>
              <a:rPr lang="en-CA" dirty="0"/>
            </a:br>
            <a:r>
              <a:rPr lang="en-CA" dirty="0"/>
              <a:t>{</a:t>
            </a:r>
            <a:br>
              <a:rPr lang="en-CA" dirty="0"/>
            </a:br>
            <a:r>
              <a:rPr lang="en-CA" dirty="0" err="1"/>
              <a:t>Console.WriteLine</a:t>
            </a:r>
            <a:r>
              <a:rPr lang="en-CA" dirty="0"/>
              <a:t>("Exception </a:t>
            </a:r>
            <a:r>
              <a:rPr lang="en-CA" dirty="0" err="1"/>
              <a:t>occured</a:t>
            </a:r>
            <a:r>
              <a:rPr lang="en-CA" dirty="0"/>
              <a:t>");</a:t>
            </a:r>
            <a:br>
              <a:rPr lang="en-CA" dirty="0"/>
            </a:br>
            <a:r>
              <a:rPr lang="en-CA" dirty="0"/>
              <a:t>}</a:t>
            </a:r>
            <a:br>
              <a:rPr lang="en-CA" dirty="0"/>
            </a:br>
            <a:r>
              <a:rPr lang="en-CA" dirty="0"/>
              <a:t>finally</a:t>
            </a:r>
            <a:br>
              <a:rPr lang="en-CA" dirty="0"/>
            </a:br>
            <a:r>
              <a:rPr lang="en-CA" dirty="0"/>
              <a:t>{</a:t>
            </a:r>
            <a:br>
              <a:rPr lang="en-CA" dirty="0"/>
            </a:br>
            <a:r>
              <a:rPr lang="en-CA" dirty="0" err="1"/>
              <a:t>Console.WriteLine</a:t>
            </a:r>
            <a:r>
              <a:rPr lang="en-CA" dirty="0"/>
              <a:t>("Finally Block");</a:t>
            </a:r>
            <a:br>
              <a:rPr lang="en-CA" dirty="0"/>
            </a:br>
            <a:r>
              <a:rPr lang="en-CA" dirty="0"/>
              <a:t>}</a:t>
            </a:r>
            <a:br>
              <a:rPr lang="en-CA" dirty="0"/>
            </a:br>
            <a:r>
              <a:rPr lang="en-CA" dirty="0" err="1"/>
              <a:t>Console.WriteLine</a:t>
            </a:r>
            <a:r>
              <a:rPr lang="en-CA" dirty="0"/>
              <a:t>("Result is {0}",div);</a:t>
            </a:r>
            <a:br>
              <a:rPr lang="en-CA" dirty="0"/>
            </a:br>
            <a:r>
              <a:rPr lang="en-CA" dirty="0"/>
              <a:t>}</a:t>
            </a:r>
            <a:br>
              <a:rPr lang="en-CA" dirty="0"/>
            </a:br>
            <a:r>
              <a:rPr lang="en-CA" dirty="0"/>
              <a:t>} </a:t>
            </a:r>
          </a:p>
        </p:txBody>
      </p:sp>
      <p:sp>
        <p:nvSpPr>
          <p:cNvPr id="4" name="TextBox 3"/>
          <p:cNvSpPr txBox="1"/>
          <p:nvPr/>
        </p:nvSpPr>
        <p:spPr>
          <a:xfrm>
            <a:off x="6781801" y="4114800"/>
            <a:ext cx="2056973" cy="1477328"/>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If a finally block is </a:t>
            </a:r>
          </a:p>
          <a:p>
            <a:pPr fontAlgn="auto">
              <a:spcBef>
                <a:spcPts val="0"/>
              </a:spcBef>
              <a:spcAft>
                <a:spcPts val="0"/>
              </a:spcAft>
              <a:defRPr/>
            </a:pPr>
            <a:r>
              <a:rPr lang="en-US" dirty="0">
                <a:latin typeface="+mn-lt"/>
              </a:rPr>
              <a:t>present, the code </a:t>
            </a:r>
          </a:p>
          <a:p>
            <a:pPr fontAlgn="auto">
              <a:spcBef>
                <a:spcPts val="0"/>
              </a:spcBef>
              <a:spcAft>
                <a:spcPts val="0"/>
              </a:spcAft>
              <a:defRPr/>
            </a:pPr>
            <a:r>
              <a:rPr lang="en-US" dirty="0">
                <a:latin typeface="+mn-lt"/>
              </a:rPr>
              <a:t>inside the finally </a:t>
            </a:r>
          </a:p>
          <a:p>
            <a:pPr fontAlgn="auto">
              <a:spcBef>
                <a:spcPts val="0"/>
              </a:spcBef>
              <a:spcAft>
                <a:spcPts val="0"/>
              </a:spcAft>
              <a:defRPr/>
            </a:pPr>
            <a:r>
              <a:rPr lang="en-US" dirty="0">
                <a:latin typeface="+mn-lt"/>
              </a:rPr>
              <a:t>block will get also </a:t>
            </a:r>
          </a:p>
          <a:p>
            <a:pPr fontAlgn="auto">
              <a:spcBef>
                <a:spcPts val="0"/>
              </a:spcBef>
              <a:spcAft>
                <a:spcPts val="0"/>
              </a:spcAft>
              <a:defRPr/>
            </a:pPr>
            <a:r>
              <a:rPr lang="en-US" dirty="0">
                <a:latin typeface="+mn-lt"/>
              </a:rPr>
              <a:t>be executed.   </a:t>
            </a:r>
            <a:endParaRPr lang="en-CA" dirty="0">
              <a:latin typeface="+mn-lt"/>
            </a:endParaRPr>
          </a:p>
        </p:txBody>
      </p:sp>
      <p:cxnSp>
        <p:nvCxnSpPr>
          <p:cNvPr id="6" name="Straight Arrow Connector 5"/>
          <p:cNvCxnSpPr/>
          <p:nvPr/>
        </p:nvCxnSpPr>
        <p:spPr>
          <a:xfrm rot="10800000">
            <a:off x="3124200" y="4648200"/>
            <a:ext cx="3505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CA"/>
              <a:t>catch block optional. </a:t>
            </a:r>
          </a:p>
        </p:txBody>
      </p:sp>
      <p:sp>
        <p:nvSpPr>
          <p:cNvPr id="3" name="Content Placeholder 2"/>
          <p:cNvSpPr>
            <a:spLocks noGrp="1"/>
          </p:cNvSpPr>
          <p:nvPr>
            <p:ph idx="1"/>
          </p:nvPr>
        </p:nvSpPr>
        <p:spPr/>
        <p:txBody>
          <a:bodyPr rtlCol="0">
            <a:normAutofit fontScale="92500" lnSpcReduction="20000"/>
          </a:bodyPr>
          <a:lstStyle/>
          <a:p>
            <a:pPr fontAlgn="auto">
              <a:spcAft>
                <a:spcPts val="0"/>
              </a:spcAft>
              <a:buNone/>
              <a:defRPr/>
            </a:pPr>
            <a:r>
              <a:rPr lang="en-CA" dirty="0"/>
              <a:t>using System;</a:t>
            </a:r>
            <a:br>
              <a:rPr lang="en-CA" dirty="0"/>
            </a:br>
            <a:r>
              <a:rPr lang="en-CA" dirty="0"/>
              <a:t>class </a:t>
            </a:r>
            <a:r>
              <a:rPr lang="en-CA" dirty="0" err="1"/>
              <a:t>MyClient</a:t>
            </a:r>
            <a:br>
              <a:rPr lang="en-CA" dirty="0"/>
            </a:br>
            <a:r>
              <a:rPr lang="en-CA" dirty="0"/>
              <a:t>{</a:t>
            </a:r>
            <a:br>
              <a:rPr lang="en-CA" dirty="0"/>
            </a:br>
            <a:r>
              <a:rPr lang="en-CA" dirty="0"/>
              <a:t>public static void Main()</a:t>
            </a:r>
            <a:br>
              <a:rPr lang="en-CA" dirty="0"/>
            </a:br>
            <a:r>
              <a:rPr lang="en-CA" dirty="0"/>
              <a:t>{</a:t>
            </a:r>
            <a:br>
              <a:rPr lang="en-CA" dirty="0"/>
            </a:br>
            <a:r>
              <a:rPr lang="en-CA" dirty="0" err="1"/>
              <a:t>int</a:t>
            </a:r>
            <a:r>
              <a:rPr lang="en-CA" dirty="0"/>
              <a:t> x = 0;</a:t>
            </a:r>
            <a:br>
              <a:rPr lang="en-CA" dirty="0"/>
            </a:br>
            <a:r>
              <a:rPr lang="en-CA" dirty="0" err="1"/>
              <a:t>int</a:t>
            </a:r>
            <a:r>
              <a:rPr lang="en-CA" dirty="0"/>
              <a:t> div = 0;</a:t>
            </a:r>
            <a:br>
              <a:rPr lang="en-CA" dirty="0"/>
            </a:br>
            <a:r>
              <a:rPr lang="en-CA" dirty="0"/>
              <a:t>try</a:t>
            </a:r>
            <a:br>
              <a:rPr lang="en-CA" dirty="0"/>
            </a:br>
            <a:r>
              <a:rPr lang="en-CA" dirty="0"/>
              <a:t>{</a:t>
            </a:r>
            <a:br>
              <a:rPr lang="en-CA" dirty="0"/>
            </a:br>
            <a:r>
              <a:rPr lang="en-CA" dirty="0"/>
              <a:t>div = 100/x;</a:t>
            </a:r>
            <a:br>
              <a:rPr lang="en-CA" dirty="0"/>
            </a:br>
            <a:r>
              <a:rPr lang="en-CA" dirty="0" err="1"/>
              <a:t>Console.WriteLine</a:t>
            </a:r>
            <a:r>
              <a:rPr lang="en-CA" dirty="0"/>
              <a:t>("Not executed line");</a:t>
            </a:r>
            <a:br>
              <a:rPr lang="en-CA" dirty="0"/>
            </a:br>
            <a:r>
              <a:rPr lang="en-CA" dirty="0"/>
              <a:t>}</a:t>
            </a:r>
            <a:br>
              <a:rPr lang="en-CA" dirty="0"/>
            </a:br>
            <a:r>
              <a:rPr lang="en-CA" dirty="0"/>
              <a:t>finally</a:t>
            </a:r>
            <a:br>
              <a:rPr lang="en-CA" dirty="0"/>
            </a:br>
            <a:r>
              <a:rPr lang="en-CA" dirty="0"/>
              <a:t>{</a:t>
            </a:r>
            <a:br>
              <a:rPr lang="en-CA" dirty="0"/>
            </a:br>
            <a:r>
              <a:rPr lang="en-CA" dirty="0" err="1"/>
              <a:t>Console.WriteLine</a:t>
            </a:r>
            <a:r>
              <a:rPr lang="en-CA" dirty="0"/>
              <a:t>("Finally Block");</a:t>
            </a:r>
            <a:br>
              <a:rPr lang="en-CA" dirty="0"/>
            </a:br>
            <a:r>
              <a:rPr lang="en-CA" dirty="0"/>
              <a:t>}</a:t>
            </a:r>
            <a:br>
              <a:rPr lang="en-CA" dirty="0"/>
            </a:br>
            <a:r>
              <a:rPr lang="en-CA" dirty="0" err="1"/>
              <a:t>Console.WriteLine</a:t>
            </a:r>
            <a:r>
              <a:rPr lang="en-CA" dirty="0"/>
              <a:t>("Result is {0}",div);</a:t>
            </a:r>
            <a:br>
              <a:rPr lang="en-CA" dirty="0"/>
            </a:br>
            <a:r>
              <a:rPr lang="en-CA" dirty="0"/>
              <a:t>}</a:t>
            </a:r>
            <a:br>
              <a:rPr lang="en-CA" dirty="0"/>
            </a:br>
            <a:r>
              <a:rPr lang="en-CA" dirty="0"/>
              <a:t>} </a:t>
            </a:r>
            <a:br>
              <a:rPr lang="en-CA" dirty="0"/>
            </a:br>
            <a:endParaRPr lang="en-CA" dirty="0"/>
          </a:p>
        </p:txBody>
      </p:sp>
      <p:sp>
        <p:nvSpPr>
          <p:cNvPr id="5" name="TextBox 4"/>
          <p:cNvSpPr txBox="1"/>
          <p:nvPr/>
        </p:nvSpPr>
        <p:spPr>
          <a:xfrm>
            <a:off x="6553201" y="2514600"/>
            <a:ext cx="3775393" cy="2308324"/>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In this case, since there is no </a:t>
            </a:r>
          </a:p>
          <a:p>
            <a:pPr fontAlgn="auto">
              <a:spcBef>
                <a:spcPts val="0"/>
              </a:spcBef>
              <a:spcAft>
                <a:spcPts val="0"/>
              </a:spcAft>
              <a:defRPr/>
            </a:pPr>
            <a:r>
              <a:rPr lang="en-US" dirty="0">
                <a:latin typeface="+mn-lt"/>
              </a:rPr>
              <a:t>exception handling catch block, </a:t>
            </a:r>
          </a:p>
          <a:p>
            <a:pPr fontAlgn="auto">
              <a:spcBef>
                <a:spcPts val="0"/>
              </a:spcBef>
              <a:spcAft>
                <a:spcPts val="0"/>
              </a:spcAft>
              <a:defRPr/>
            </a:pPr>
            <a:r>
              <a:rPr lang="en-US" dirty="0">
                <a:latin typeface="+mn-lt"/>
              </a:rPr>
              <a:t>the execution will get terminated. </a:t>
            </a:r>
          </a:p>
          <a:p>
            <a:pPr fontAlgn="auto">
              <a:spcBef>
                <a:spcPts val="0"/>
              </a:spcBef>
              <a:spcAft>
                <a:spcPts val="0"/>
              </a:spcAft>
              <a:defRPr/>
            </a:pPr>
            <a:r>
              <a:rPr lang="en-US" dirty="0">
                <a:latin typeface="+mn-lt"/>
              </a:rPr>
              <a:t>But before the termination of </a:t>
            </a:r>
          </a:p>
          <a:p>
            <a:pPr fontAlgn="auto">
              <a:spcBef>
                <a:spcPts val="0"/>
              </a:spcBef>
              <a:spcAft>
                <a:spcPts val="0"/>
              </a:spcAft>
              <a:defRPr/>
            </a:pPr>
            <a:r>
              <a:rPr lang="en-US" dirty="0">
                <a:latin typeface="+mn-lt"/>
              </a:rPr>
              <a:t>the program statements inside </a:t>
            </a:r>
          </a:p>
          <a:p>
            <a:pPr fontAlgn="auto">
              <a:spcBef>
                <a:spcPts val="0"/>
              </a:spcBef>
              <a:spcAft>
                <a:spcPts val="0"/>
              </a:spcAft>
              <a:defRPr/>
            </a:pPr>
            <a:r>
              <a:rPr lang="en-US" dirty="0">
                <a:latin typeface="+mn-lt"/>
              </a:rPr>
              <a:t>the finally block will get executed. </a:t>
            </a:r>
          </a:p>
          <a:p>
            <a:pPr fontAlgn="auto">
              <a:spcBef>
                <a:spcPts val="0"/>
              </a:spcBef>
              <a:spcAft>
                <a:spcPts val="0"/>
              </a:spcAft>
              <a:defRPr/>
            </a:pPr>
            <a:r>
              <a:rPr lang="en-US" dirty="0">
                <a:latin typeface="+mn-lt"/>
              </a:rPr>
              <a:t>In C#, a try block must be followed </a:t>
            </a:r>
          </a:p>
          <a:p>
            <a:pPr fontAlgn="auto">
              <a:spcBef>
                <a:spcPts val="0"/>
              </a:spcBef>
              <a:spcAft>
                <a:spcPts val="0"/>
              </a:spcAft>
              <a:defRPr/>
            </a:pPr>
            <a:r>
              <a:rPr lang="en-US" dirty="0">
                <a:latin typeface="+mn-lt"/>
              </a:rPr>
              <a:t>by either a catch or finally block. </a:t>
            </a:r>
            <a:endParaRPr lang="en-CA" dirty="0">
              <a:latin typeface="+mn-l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CA"/>
              <a:t>Multiple Catch Blocks </a:t>
            </a:r>
          </a:p>
        </p:txBody>
      </p:sp>
      <p:sp>
        <p:nvSpPr>
          <p:cNvPr id="3" name="Content Placeholder 2"/>
          <p:cNvSpPr>
            <a:spLocks noGrp="1"/>
          </p:cNvSpPr>
          <p:nvPr>
            <p:ph idx="1"/>
          </p:nvPr>
        </p:nvSpPr>
        <p:spPr/>
        <p:txBody>
          <a:bodyPr rtlCol="0">
            <a:normAutofit fontScale="25000" lnSpcReduction="20000"/>
          </a:bodyPr>
          <a:lstStyle/>
          <a:p>
            <a:pPr fontAlgn="auto">
              <a:spcAft>
                <a:spcPts val="0"/>
              </a:spcAft>
              <a:buNone/>
              <a:defRPr/>
            </a:pPr>
            <a:r>
              <a:rPr lang="en-CA" sz="5600" dirty="0"/>
              <a:t>using System;</a:t>
            </a:r>
            <a:br>
              <a:rPr lang="en-CA" sz="5600" dirty="0"/>
            </a:br>
            <a:r>
              <a:rPr lang="en-CA" sz="5600" dirty="0"/>
              <a:t>class </a:t>
            </a:r>
            <a:r>
              <a:rPr lang="en-CA" sz="5600" dirty="0" err="1"/>
              <a:t>MyClient</a:t>
            </a:r>
            <a:br>
              <a:rPr lang="en-CA" sz="5600" dirty="0"/>
            </a:br>
            <a:r>
              <a:rPr lang="en-CA" sz="5600" dirty="0"/>
              <a:t>{</a:t>
            </a:r>
            <a:br>
              <a:rPr lang="en-CA" sz="5600" dirty="0"/>
            </a:br>
            <a:r>
              <a:rPr lang="en-CA" sz="5600" dirty="0"/>
              <a:t>public static void Main()</a:t>
            </a:r>
            <a:br>
              <a:rPr lang="en-CA" sz="5600" dirty="0"/>
            </a:br>
            <a:r>
              <a:rPr lang="en-CA" sz="5600" dirty="0"/>
              <a:t>{</a:t>
            </a:r>
            <a:br>
              <a:rPr lang="en-CA" sz="5600" dirty="0"/>
            </a:br>
            <a:r>
              <a:rPr lang="en-CA" sz="5600" dirty="0" err="1"/>
              <a:t>int</a:t>
            </a:r>
            <a:r>
              <a:rPr lang="en-CA" sz="5600" dirty="0"/>
              <a:t> x = 0;</a:t>
            </a:r>
            <a:br>
              <a:rPr lang="en-CA" sz="5600" dirty="0"/>
            </a:br>
            <a:r>
              <a:rPr lang="en-CA" sz="5600" dirty="0" err="1"/>
              <a:t>int</a:t>
            </a:r>
            <a:r>
              <a:rPr lang="en-CA" sz="5600" dirty="0"/>
              <a:t> div = 0;</a:t>
            </a:r>
            <a:br>
              <a:rPr lang="en-CA" sz="5600" dirty="0"/>
            </a:br>
            <a:r>
              <a:rPr lang="en-CA" sz="5600" dirty="0"/>
              <a:t>try</a:t>
            </a:r>
            <a:br>
              <a:rPr lang="en-CA" sz="5600" dirty="0"/>
            </a:br>
            <a:r>
              <a:rPr lang="en-CA" sz="5600" dirty="0"/>
              <a:t>{</a:t>
            </a:r>
            <a:br>
              <a:rPr lang="en-CA" sz="5600" dirty="0"/>
            </a:br>
            <a:r>
              <a:rPr lang="en-CA" sz="5600" dirty="0"/>
              <a:t>div = 100/x;</a:t>
            </a:r>
            <a:br>
              <a:rPr lang="en-CA" sz="5600" dirty="0"/>
            </a:br>
            <a:r>
              <a:rPr lang="en-CA" sz="5600" dirty="0" err="1"/>
              <a:t>Console.WriteLine</a:t>
            </a:r>
            <a:r>
              <a:rPr lang="en-CA" sz="5600" dirty="0"/>
              <a:t>("Not executed line");</a:t>
            </a:r>
            <a:br>
              <a:rPr lang="en-CA" sz="5600" dirty="0"/>
            </a:br>
            <a:r>
              <a:rPr lang="en-CA" sz="5600" dirty="0"/>
              <a:t>}</a:t>
            </a:r>
            <a:br>
              <a:rPr lang="en-CA" sz="5600" dirty="0"/>
            </a:br>
            <a:r>
              <a:rPr lang="en-CA" sz="5600" dirty="0"/>
              <a:t>catch(</a:t>
            </a:r>
            <a:r>
              <a:rPr lang="en-CA" sz="5600" dirty="0" err="1"/>
              <a:t>DivideByZeroException</a:t>
            </a:r>
            <a:r>
              <a:rPr lang="en-CA" sz="5600" dirty="0"/>
              <a:t> de)</a:t>
            </a:r>
            <a:br>
              <a:rPr lang="en-CA" sz="5600" dirty="0"/>
            </a:br>
            <a:r>
              <a:rPr lang="en-CA" sz="5600" dirty="0"/>
              <a:t>{</a:t>
            </a:r>
            <a:br>
              <a:rPr lang="en-CA" sz="5600" dirty="0"/>
            </a:br>
            <a:r>
              <a:rPr lang="en-CA" sz="5600" dirty="0" err="1"/>
              <a:t>Console.WriteLine</a:t>
            </a:r>
            <a:r>
              <a:rPr lang="en-CA" sz="5600" dirty="0"/>
              <a:t>("</a:t>
            </a:r>
            <a:r>
              <a:rPr lang="en-CA" sz="5600" dirty="0" err="1"/>
              <a:t>DivideByZeroException</a:t>
            </a:r>
            <a:r>
              <a:rPr lang="en-CA" sz="5600" dirty="0"/>
              <a:t>" );</a:t>
            </a:r>
            <a:br>
              <a:rPr lang="en-CA" sz="5600" dirty="0"/>
            </a:br>
            <a:r>
              <a:rPr lang="en-CA" sz="5600" dirty="0"/>
              <a:t>}</a:t>
            </a:r>
            <a:br>
              <a:rPr lang="en-CA" sz="5600" dirty="0"/>
            </a:br>
            <a:r>
              <a:rPr lang="en-CA" sz="5600" dirty="0"/>
              <a:t>catch(Exception </a:t>
            </a:r>
            <a:r>
              <a:rPr lang="en-CA" sz="5600" dirty="0" err="1"/>
              <a:t>ee</a:t>
            </a:r>
            <a:r>
              <a:rPr lang="en-CA" sz="5600" dirty="0"/>
              <a:t>)</a:t>
            </a:r>
            <a:br>
              <a:rPr lang="en-CA" sz="5600" dirty="0"/>
            </a:br>
            <a:r>
              <a:rPr lang="en-CA" sz="5600" dirty="0"/>
              <a:t>{</a:t>
            </a:r>
            <a:br>
              <a:rPr lang="en-CA" sz="5600" dirty="0"/>
            </a:br>
            <a:r>
              <a:rPr lang="en-CA" sz="5600" dirty="0" err="1"/>
              <a:t>Console.WriteLine</a:t>
            </a:r>
            <a:r>
              <a:rPr lang="en-CA" sz="5600" dirty="0"/>
              <a:t>("Exception" );</a:t>
            </a:r>
            <a:br>
              <a:rPr lang="en-CA" sz="5600" dirty="0"/>
            </a:br>
            <a:r>
              <a:rPr lang="en-CA" sz="5600" dirty="0"/>
              <a:t>}</a:t>
            </a:r>
            <a:br>
              <a:rPr lang="en-CA" sz="5600" dirty="0"/>
            </a:br>
            <a:r>
              <a:rPr lang="en-CA" sz="5600" dirty="0"/>
              <a:t>finally</a:t>
            </a:r>
            <a:br>
              <a:rPr lang="en-CA" sz="5600" dirty="0"/>
            </a:br>
            <a:r>
              <a:rPr lang="en-CA" sz="5600" dirty="0"/>
              <a:t>{</a:t>
            </a:r>
            <a:br>
              <a:rPr lang="en-CA" sz="5600" dirty="0"/>
            </a:br>
            <a:r>
              <a:rPr lang="en-CA" sz="5600" dirty="0" err="1"/>
              <a:t>Console.WriteLine</a:t>
            </a:r>
            <a:r>
              <a:rPr lang="en-CA" sz="5600" dirty="0"/>
              <a:t>("Finally Block");</a:t>
            </a:r>
            <a:br>
              <a:rPr lang="en-CA" sz="5600" dirty="0"/>
            </a:br>
            <a:r>
              <a:rPr lang="en-CA" sz="5600" dirty="0"/>
              <a:t>}</a:t>
            </a:r>
            <a:br>
              <a:rPr lang="en-CA" sz="5600" dirty="0"/>
            </a:br>
            <a:r>
              <a:rPr lang="en-CA" sz="5600" dirty="0" err="1"/>
              <a:t>Console.WriteLine</a:t>
            </a:r>
            <a:r>
              <a:rPr lang="en-CA" sz="5600" dirty="0"/>
              <a:t>("Result is {0}",div);</a:t>
            </a:r>
            <a:br>
              <a:rPr lang="en-CA" sz="5600" dirty="0"/>
            </a:br>
            <a:r>
              <a:rPr lang="en-CA" sz="5600" dirty="0"/>
              <a:t>}</a:t>
            </a:r>
            <a:br>
              <a:rPr lang="en-CA" sz="5600" dirty="0"/>
            </a:br>
            <a:r>
              <a:rPr lang="en-CA" sz="5600" dirty="0"/>
              <a:t>} </a:t>
            </a:r>
            <a:br>
              <a:rPr lang="en-CA" dirty="0"/>
            </a:br>
            <a:endParaRPr lang="en-CA" dirty="0"/>
          </a:p>
        </p:txBody>
      </p:sp>
      <p:sp>
        <p:nvSpPr>
          <p:cNvPr id="4" name="TextBox 3"/>
          <p:cNvSpPr txBox="1"/>
          <p:nvPr/>
        </p:nvSpPr>
        <p:spPr>
          <a:xfrm>
            <a:off x="6553200" y="2514600"/>
            <a:ext cx="3634328" cy="2308324"/>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A try block can throw multiple </a:t>
            </a:r>
          </a:p>
          <a:p>
            <a:pPr fontAlgn="auto">
              <a:spcBef>
                <a:spcPts val="0"/>
              </a:spcBef>
              <a:spcAft>
                <a:spcPts val="0"/>
              </a:spcAft>
              <a:defRPr/>
            </a:pPr>
            <a:r>
              <a:rPr lang="en-US" dirty="0">
                <a:latin typeface="+mn-lt"/>
              </a:rPr>
              <a:t>exceptions, which can handle </a:t>
            </a:r>
          </a:p>
          <a:p>
            <a:pPr fontAlgn="auto">
              <a:spcBef>
                <a:spcPts val="0"/>
              </a:spcBef>
              <a:spcAft>
                <a:spcPts val="0"/>
              </a:spcAft>
              <a:defRPr/>
            </a:pPr>
            <a:r>
              <a:rPr lang="en-US" dirty="0">
                <a:latin typeface="+mn-lt"/>
              </a:rPr>
              <a:t>by using multiple catch blocks. </a:t>
            </a:r>
          </a:p>
          <a:p>
            <a:pPr fontAlgn="auto">
              <a:spcBef>
                <a:spcPts val="0"/>
              </a:spcBef>
              <a:spcAft>
                <a:spcPts val="0"/>
              </a:spcAft>
              <a:defRPr/>
            </a:pPr>
            <a:r>
              <a:rPr lang="en-US" dirty="0">
                <a:latin typeface="+mn-lt"/>
              </a:rPr>
              <a:t>Remember that more specialized </a:t>
            </a:r>
          </a:p>
          <a:p>
            <a:pPr fontAlgn="auto">
              <a:spcBef>
                <a:spcPts val="0"/>
              </a:spcBef>
              <a:spcAft>
                <a:spcPts val="0"/>
              </a:spcAft>
              <a:defRPr/>
            </a:pPr>
            <a:r>
              <a:rPr lang="en-US" dirty="0">
                <a:latin typeface="+mn-lt"/>
              </a:rPr>
              <a:t>catch block should come before </a:t>
            </a:r>
          </a:p>
          <a:p>
            <a:pPr fontAlgn="auto">
              <a:spcBef>
                <a:spcPts val="0"/>
              </a:spcBef>
              <a:spcAft>
                <a:spcPts val="0"/>
              </a:spcAft>
              <a:defRPr/>
            </a:pPr>
            <a:r>
              <a:rPr lang="en-US" dirty="0">
                <a:latin typeface="+mn-lt"/>
              </a:rPr>
              <a:t>a generalized one. Otherwise the </a:t>
            </a:r>
          </a:p>
          <a:p>
            <a:pPr fontAlgn="auto">
              <a:spcBef>
                <a:spcPts val="0"/>
              </a:spcBef>
              <a:spcAft>
                <a:spcPts val="0"/>
              </a:spcAft>
              <a:defRPr/>
            </a:pPr>
            <a:r>
              <a:rPr lang="en-US" dirty="0">
                <a:latin typeface="+mn-lt"/>
              </a:rPr>
              <a:t>compiler will show a compilation </a:t>
            </a:r>
          </a:p>
          <a:p>
            <a:pPr fontAlgn="auto">
              <a:spcBef>
                <a:spcPts val="0"/>
              </a:spcBef>
              <a:spcAft>
                <a:spcPts val="0"/>
              </a:spcAft>
              <a:defRPr/>
            </a:pPr>
            <a:r>
              <a:rPr lang="en-US" dirty="0">
                <a:latin typeface="+mn-lt"/>
              </a:rPr>
              <a:t>error.  </a:t>
            </a:r>
            <a:endParaRPr lang="en-CA" dirty="0">
              <a:latin typeface="+mn-l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a:t>Handling all exceptions </a:t>
            </a:r>
            <a:br>
              <a:rPr lang="en-US" dirty="0"/>
            </a:br>
            <a:r>
              <a:rPr lang="en-US" dirty="0"/>
              <a:t>with Exception object. </a:t>
            </a:r>
            <a:endParaRPr lang="en-CA" dirty="0"/>
          </a:p>
        </p:txBody>
      </p:sp>
      <p:sp>
        <p:nvSpPr>
          <p:cNvPr id="3" name="Content Placeholder 2"/>
          <p:cNvSpPr>
            <a:spLocks noGrp="1"/>
          </p:cNvSpPr>
          <p:nvPr>
            <p:ph idx="1"/>
          </p:nvPr>
        </p:nvSpPr>
        <p:spPr/>
        <p:txBody>
          <a:bodyPr rtlCol="0">
            <a:normAutofit fontScale="85000" lnSpcReduction="20000"/>
          </a:bodyPr>
          <a:lstStyle/>
          <a:p>
            <a:pPr fontAlgn="auto">
              <a:spcAft>
                <a:spcPts val="0"/>
              </a:spcAft>
              <a:buFont typeface="Arial" pitchFamily="34" charset="0"/>
              <a:buChar char="•"/>
              <a:defRPr/>
            </a:pPr>
            <a:r>
              <a:rPr lang="en-CA" dirty="0"/>
              <a:t>using System;</a:t>
            </a:r>
          </a:p>
          <a:p>
            <a:pPr fontAlgn="auto">
              <a:spcAft>
                <a:spcPts val="0"/>
              </a:spcAft>
              <a:buFont typeface="Arial" pitchFamily="34" charset="0"/>
              <a:buChar char="•"/>
              <a:defRPr/>
            </a:pPr>
            <a:r>
              <a:rPr lang="en-CA" dirty="0"/>
              <a:t>class </a:t>
            </a:r>
            <a:r>
              <a:rPr lang="en-CA" dirty="0" err="1"/>
              <a:t>MyClient</a:t>
            </a:r>
            <a:endParaRPr lang="en-CA" dirty="0"/>
          </a:p>
          <a:p>
            <a:pPr fontAlgn="auto">
              <a:spcAft>
                <a:spcPts val="0"/>
              </a:spcAft>
              <a:buFont typeface="Arial" pitchFamily="34" charset="0"/>
              <a:buChar char="•"/>
              <a:defRPr/>
            </a:pPr>
            <a:r>
              <a:rPr lang="en-CA" dirty="0"/>
              <a:t>{</a:t>
            </a:r>
          </a:p>
          <a:p>
            <a:pPr fontAlgn="auto">
              <a:spcAft>
                <a:spcPts val="0"/>
              </a:spcAft>
              <a:buFont typeface="Arial" pitchFamily="34" charset="0"/>
              <a:buChar char="•"/>
              <a:defRPr/>
            </a:pPr>
            <a:r>
              <a:rPr lang="en-CA" dirty="0"/>
              <a:t>    public static void Main()</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a:t>
            </a:r>
            <a:r>
              <a:rPr lang="en-CA" dirty="0" err="1"/>
              <a:t>int</a:t>
            </a:r>
            <a:r>
              <a:rPr lang="en-CA" dirty="0"/>
              <a:t> x = 0;</a:t>
            </a:r>
          </a:p>
          <a:p>
            <a:pPr fontAlgn="auto">
              <a:spcAft>
                <a:spcPts val="0"/>
              </a:spcAft>
              <a:buFont typeface="Arial" pitchFamily="34" charset="0"/>
              <a:buChar char="•"/>
              <a:defRPr/>
            </a:pPr>
            <a:r>
              <a:rPr lang="en-CA" dirty="0"/>
              <a:t>        </a:t>
            </a:r>
            <a:r>
              <a:rPr lang="en-CA" dirty="0" err="1"/>
              <a:t>int</a:t>
            </a:r>
            <a:r>
              <a:rPr lang="en-CA" dirty="0"/>
              <a:t> div = 0;</a:t>
            </a:r>
          </a:p>
          <a:p>
            <a:pPr fontAlgn="auto">
              <a:spcAft>
                <a:spcPts val="0"/>
              </a:spcAft>
              <a:buFont typeface="Arial" pitchFamily="34" charset="0"/>
              <a:buChar char="•"/>
              <a:defRPr/>
            </a:pPr>
            <a:r>
              <a:rPr lang="en-CA" dirty="0"/>
              <a:t>        try</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div = 100 / x;</a:t>
            </a:r>
          </a:p>
          <a:p>
            <a:pPr fontAlgn="auto">
              <a:spcAft>
                <a:spcPts val="0"/>
              </a:spcAft>
              <a:buFont typeface="Arial" pitchFamily="34" charset="0"/>
              <a:buChar char="•"/>
              <a:defRPr/>
            </a:pPr>
            <a:r>
              <a:rPr lang="en-CA" dirty="0"/>
              <a:t>            </a:t>
            </a:r>
            <a:r>
              <a:rPr lang="en-CA" dirty="0" err="1"/>
              <a:t>Console.WriteLine</a:t>
            </a:r>
            <a:r>
              <a:rPr lang="en-CA" dirty="0"/>
              <a:t>("Not executed line");</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catch (Exception e)</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a:t>
            </a:r>
            <a:r>
              <a:rPr lang="en-CA" dirty="0" err="1"/>
              <a:t>Console.WriteLine</a:t>
            </a:r>
            <a:r>
              <a:rPr lang="en-CA" dirty="0"/>
              <a:t>(e);</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US" dirty="0"/>
              <a:t>        </a:t>
            </a:r>
            <a:r>
              <a:rPr lang="en-US" dirty="0" err="1"/>
              <a:t>Console.WriteLine</a:t>
            </a:r>
            <a:r>
              <a:rPr lang="en-US" dirty="0"/>
              <a:t>("Result is {0}", div);</a:t>
            </a:r>
            <a:br>
              <a:rPr lang="en-CA" dirty="0"/>
            </a:br>
            <a:endParaRPr lang="en-CA"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CA"/>
              <a:t>Throwing an Exception </a:t>
            </a:r>
          </a:p>
        </p:txBody>
      </p:sp>
      <p:sp>
        <p:nvSpPr>
          <p:cNvPr id="3" name="Content Placeholder 2"/>
          <p:cNvSpPr>
            <a:spLocks noGrp="1"/>
          </p:cNvSpPr>
          <p:nvPr>
            <p:ph idx="1"/>
          </p:nvPr>
        </p:nvSpPr>
        <p:spPr/>
        <p:txBody>
          <a:bodyPr rtlCol="0">
            <a:normAutofit fontScale="70000" lnSpcReduction="20000"/>
          </a:bodyPr>
          <a:lstStyle/>
          <a:p>
            <a:pPr fontAlgn="auto">
              <a:spcAft>
                <a:spcPts val="0"/>
              </a:spcAft>
              <a:buNone/>
              <a:defRPr/>
            </a:pPr>
            <a:r>
              <a:rPr lang="en-CA" dirty="0"/>
              <a:t>using System;</a:t>
            </a:r>
          </a:p>
          <a:p>
            <a:pPr fontAlgn="auto">
              <a:spcAft>
                <a:spcPts val="0"/>
              </a:spcAft>
              <a:buNone/>
              <a:defRPr/>
            </a:pPr>
            <a:r>
              <a:rPr lang="en-CA" dirty="0"/>
              <a:t>class </a:t>
            </a:r>
            <a:r>
              <a:rPr lang="en-CA" dirty="0" err="1"/>
              <a:t>MyClient</a:t>
            </a:r>
            <a:endParaRPr lang="en-CA" dirty="0"/>
          </a:p>
          <a:p>
            <a:pPr fontAlgn="auto">
              <a:spcAft>
                <a:spcPts val="0"/>
              </a:spcAft>
              <a:buNone/>
              <a:defRPr/>
            </a:pPr>
            <a:r>
              <a:rPr lang="en-CA" dirty="0"/>
              <a:t>{</a:t>
            </a:r>
          </a:p>
          <a:p>
            <a:pPr fontAlgn="auto">
              <a:spcAft>
                <a:spcPts val="0"/>
              </a:spcAft>
              <a:buNone/>
              <a:defRPr/>
            </a:pPr>
            <a:r>
              <a:rPr lang="en-CA" dirty="0"/>
              <a:t>public static void Main()</a:t>
            </a:r>
          </a:p>
          <a:p>
            <a:pPr fontAlgn="auto">
              <a:spcAft>
                <a:spcPts val="0"/>
              </a:spcAft>
              <a:buNone/>
              <a:defRPr/>
            </a:pPr>
            <a:r>
              <a:rPr lang="en-CA" dirty="0"/>
              <a:t>{</a:t>
            </a:r>
          </a:p>
          <a:p>
            <a:pPr fontAlgn="auto">
              <a:spcAft>
                <a:spcPts val="0"/>
              </a:spcAft>
              <a:buNone/>
              <a:defRPr/>
            </a:pPr>
            <a:r>
              <a:rPr lang="en-CA" dirty="0"/>
              <a:t>    </a:t>
            </a:r>
            <a:r>
              <a:rPr lang="en-CA" dirty="0" err="1"/>
              <a:t>int</a:t>
            </a:r>
            <a:r>
              <a:rPr lang="en-CA" dirty="0"/>
              <a:t> x = 0;</a:t>
            </a:r>
          </a:p>
          <a:p>
            <a:pPr fontAlgn="auto">
              <a:spcAft>
                <a:spcPts val="0"/>
              </a:spcAft>
              <a:buNone/>
              <a:defRPr/>
            </a:pPr>
            <a:r>
              <a:rPr lang="en-CA" dirty="0"/>
              <a:t>    </a:t>
            </a:r>
            <a:r>
              <a:rPr lang="en-CA" dirty="0" err="1"/>
              <a:t>int</a:t>
            </a:r>
            <a:r>
              <a:rPr lang="en-CA" dirty="0"/>
              <a:t> div = 0;</a:t>
            </a:r>
          </a:p>
          <a:p>
            <a:pPr fontAlgn="auto">
              <a:spcAft>
                <a:spcPts val="0"/>
              </a:spcAft>
              <a:buNone/>
              <a:defRPr/>
            </a:pPr>
            <a:endParaRPr lang="en-CA" dirty="0"/>
          </a:p>
          <a:p>
            <a:pPr fontAlgn="auto">
              <a:spcAft>
                <a:spcPts val="0"/>
              </a:spcAft>
              <a:buNone/>
              <a:defRPr/>
            </a:pPr>
            <a:r>
              <a:rPr lang="en-CA" dirty="0"/>
              <a:t>try</a:t>
            </a:r>
          </a:p>
          <a:p>
            <a:pPr fontAlgn="auto">
              <a:spcAft>
                <a:spcPts val="0"/>
              </a:spcAft>
              <a:buNone/>
              <a:defRPr/>
            </a:pPr>
            <a:r>
              <a:rPr lang="en-CA" dirty="0"/>
              <a:t>{</a:t>
            </a:r>
          </a:p>
          <a:p>
            <a:pPr fontAlgn="auto">
              <a:spcAft>
                <a:spcPts val="0"/>
              </a:spcAft>
              <a:buNone/>
              <a:defRPr/>
            </a:pPr>
            <a:r>
              <a:rPr lang="en-CA" dirty="0"/>
              <a:t>    div = 100 / x;</a:t>
            </a:r>
          </a:p>
          <a:p>
            <a:pPr fontAlgn="auto">
              <a:spcAft>
                <a:spcPts val="0"/>
              </a:spcAft>
              <a:buNone/>
              <a:defRPr/>
            </a:pPr>
            <a:endParaRPr lang="en-CA" dirty="0"/>
          </a:p>
          <a:p>
            <a:pPr fontAlgn="auto">
              <a:spcAft>
                <a:spcPts val="0"/>
              </a:spcAft>
              <a:buNone/>
              <a:defRPr/>
            </a:pPr>
            <a:r>
              <a:rPr lang="en-US" dirty="0"/>
              <a:t>throw new </a:t>
            </a:r>
            <a:r>
              <a:rPr lang="en-US" dirty="0" err="1"/>
              <a:t>DivideByZeroException</a:t>
            </a:r>
            <a:r>
              <a:rPr lang="en-US" dirty="0"/>
              <a:t>("Invalid Division");</a:t>
            </a:r>
          </a:p>
          <a:p>
            <a:pPr fontAlgn="auto">
              <a:spcAft>
                <a:spcPts val="0"/>
              </a:spcAft>
              <a:buNone/>
              <a:defRPr/>
            </a:pPr>
            <a:r>
              <a:rPr lang="en-CA" dirty="0"/>
              <a:t>}</a:t>
            </a:r>
          </a:p>
          <a:p>
            <a:pPr fontAlgn="auto">
              <a:spcAft>
                <a:spcPts val="0"/>
              </a:spcAft>
              <a:buNone/>
              <a:defRPr/>
            </a:pPr>
            <a:r>
              <a:rPr lang="en-CA" dirty="0"/>
              <a:t>catch(</a:t>
            </a:r>
            <a:r>
              <a:rPr lang="en-CA" dirty="0" err="1"/>
              <a:t>DivideByZeroException</a:t>
            </a:r>
            <a:r>
              <a:rPr lang="en-CA" dirty="0"/>
              <a:t> e)</a:t>
            </a:r>
          </a:p>
          <a:p>
            <a:pPr fontAlgn="auto">
              <a:spcAft>
                <a:spcPts val="0"/>
              </a:spcAft>
              <a:buNone/>
              <a:defRPr/>
            </a:pPr>
            <a:r>
              <a:rPr lang="en-CA" dirty="0"/>
              <a:t>{</a:t>
            </a:r>
          </a:p>
          <a:p>
            <a:pPr fontAlgn="auto">
              <a:spcAft>
                <a:spcPts val="0"/>
              </a:spcAft>
              <a:buNone/>
              <a:defRPr/>
            </a:pPr>
            <a:r>
              <a:rPr lang="en-CA" dirty="0" err="1"/>
              <a:t>Console.WriteLine</a:t>
            </a:r>
            <a:r>
              <a:rPr lang="en-CA" dirty="0"/>
              <a:t>(e);</a:t>
            </a:r>
          </a:p>
          <a:p>
            <a:pPr fontAlgn="auto">
              <a:spcAft>
                <a:spcPts val="0"/>
              </a:spcAft>
              <a:buNone/>
              <a:defRPr/>
            </a:pPr>
            <a:r>
              <a:rPr lang="en-CA" dirty="0"/>
              <a:t>}</a:t>
            </a:r>
          </a:p>
          <a:p>
            <a:pPr fontAlgn="auto">
              <a:spcAft>
                <a:spcPts val="0"/>
              </a:spcAft>
              <a:buNone/>
              <a:defRPr/>
            </a:pPr>
            <a:r>
              <a:rPr lang="en-CA" dirty="0" err="1"/>
              <a:t>Console.WriteLine</a:t>
            </a:r>
            <a:r>
              <a:rPr lang="en-CA" dirty="0"/>
              <a:t>("LAST STATEMENT");</a:t>
            </a:r>
          </a:p>
          <a:p>
            <a:pPr fontAlgn="auto">
              <a:spcAft>
                <a:spcPts val="0"/>
              </a:spcAft>
              <a:buNone/>
              <a:defRPr/>
            </a:pPr>
            <a:r>
              <a:rPr lang="en-CA" dirty="0"/>
              <a:t>}</a:t>
            </a:r>
          </a:p>
          <a:p>
            <a:pPr fontAlgn="auto">
              <a:spcAft>
                <a:spcPts val="0"/>
              </a:spcAft>
              <a:buNone/>
              <a:defRPr/>
            </a:pPr>
            <a:r>
              <a:rPr lang="en-CA" dirty="0"/>
              <a:t>} </a:t>
            </a:r>
          </a:p>
        </p:txBody>
      </p:sp>
      <p:sp>
        <p:nvSpPr>
          <p:cNvPr id="4" name="TextBox 3"/>
          <p:cNvSpPr txBox="1"/>
          <p:nvPr/>
        </p:nvSpPr>
        <p:spPr>
          <a:xfrm>
            <a:off x="6553200" y="2514600"/>
            <a:ext cx="248786" cy="369332"/>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 </a:t>
            </a:r>
            <a:endParaRPr lang="en-CA" dirty="0">
              <a:latin typeface="+mn-lt"/>
            </a:endParaRPr>
          </a:p>
        </p:txBody>
      </p:sp>
      <p:sp>
        <p:nvSpPr>
          <p:cNvPr id="6" name="TextBox 5"/>
          <p:cNvSpPr txBox="1"/>
          <p:nvPr/>
        </p:nvSpPr>
        <p:spPr>
          <a:xfrm>
            <a:off x="6553200" y="2514601"/>
            <a:ext cx="3390672" cy="1200329"/>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In C#, it is possible to throw an </a:t>
            </a:r>
          </a:p>
          <a:p>
            <a:pPr fontAlgn="auto">
              <a:spcBef>
                <a:spcPts val="0"/>
              </a:spcBef>
              <a:spcAft>
                <a:spcPts val="0"/>
              </a:spcAft>
              <a:defRPr/>
            </a:pPr>
            <a:r>
              <a:rPr lang="en-US" dirty="0">
                <a:latin typeface="+mn-lt"/>
              </a:rPr>
              <a:t>exception programmatically. </a:t>
            </a:r>
          </a:p>
          <a:p>
            <a:pPr fontAlgn="auto">
              <a:spcBef>
                <a:spcPts val="0"/>
              </a:spcBef>
              <a:spcAft>
                <a:spcPts val="0"/>
              </a:spcAft>
              <a:defRPr/>
            </a:pPr>
            <a:r>
              <a:rPr lang="en-US" dirty="0">
                <a:latin typeface="+mn-lt"/>
              </a:rPr>
              <a:t>The 'throw' keyword is used for</a:t>
            </a:r>
          </a:p>
          <a:p>
            <a:pPr fontAlgn="auto">
              <a:spcBef>
                <a:spcPts val="0"/>
              </a:spcBef>
              <a:spcAft>
                <a:spcPts val="0"/>
              </a:spcAft>
              <a:defRPr/>
            </a:pPr>
            <a:r>
              <a:rPr lang="en-US" dirty="0">
                <a:latin typeface="+mn-lt"/>
              </a:rPr>
              <a:t> this purpose. </a:t>
            </a:r>
            <a:endParaRPr lang="en-CA" dirty="0">
              <a:latin typeface="+mn-l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CA"/>
              <a:t>User-defined Exceptions</a:t>
            </a:r>
          </a:p>
        </p:txBody>
      </p:sp>
      <p:sp>
        <p:nvSpPr>
          <p:cNvPr id="3" name="Content Placeholder 2"/>
          <p:cNvSpPr>
            <a:spLocks noGrp="1"/>
          </p:cNvSpPr>
          <p:nvPr>
            <p:ph idx="1"/>
          </p:nvPr>
        </p:nvSpPr>
        <p:spPr/>
        <p:txBody>
          <a:bodyPr rtlCol="0">
            <a:normAutofit fontScale="55000" lnSpcReduction="20000"/>
          </a:bodyPr>
          <a:lstStyle/>
          <a:p>
            <a:pPr fontAlgn="auto">
              <a:spcAft>
                <a:spcPts val="0"/>
              </a:spcAft>
              <a:buFont typeface="Arial" pitchFamily="34" charset="0"/>
              <a:buChar char="•"/>
              <a:defRPr/>
            </a:pPr>
            <a:r>
              <a:rPr lang="en-CA" dirty="0"/>
              <a:t>using System;</a:t>
            </a:r>
          </a:p>
          <a:p>
            <a:pPr fontAlgn="auto">
              <a:spcAft>
                <a:spcPts val="0"/>
              </a:spcAft>
              <a:buFont typeface="Arial" pitchFamily="34" charset="0"/>
              <a:buChar char="•"/>
              <a:defRPr/>
            </a:pPr>
            <a:r>
              <a:rPr lang="en-CA" dirty="0"/>
              <a:t>class </a:t>
            </a:r>
            <a:r>
              <a:rPr lang="en-CA" dirty="0" err="1"/>
              <a:t>MyException</a:t>
            </a:r>
            <a:r>
              <a:rPr lang="en-CA" dirty="0"/>
              <a:t> : Exception</a:t>
            </a:r>
          </a:p>
          <a:p>
            <a:pPr fontAlgn="auto">
              <a:spcAft>
                <a:spcPts val="0"/>
              </a:spcAft>
              <a:buFont typeface="Arial" pitchFamily="34" charset="0"/>
              <a:buChar char="•"/>
              <a:defRPr/>
            </a:pPr>
            <a:r>
              <a:rPr lang="en-CA" dirty="0"/>
              <a:t>{</a:t>
            </a:r>
          </a:p>
          <a:p>
            <a:pPr fontAlgn="auto">
              <a:spcAft>
                <a:spcPts val="0"/>
              </a:spcAft>
              <a:buFont typeface="Arial" pitchFamily="34" charset="0"/>
              <a:buChar char="•"/>
              <a:defRPr/>
            </a:pPr>
            <a:r>
              <a:rPr lang="en-CA" dirty="0"/>
              <a:t>    public </a:t>
            </a:r>
            <a:r>
              <a:rPr lang="en-CA" dirty="0" err="1"/>
              <a:t>MyException</a:t>
            </a:r>
            <a:r>
              <a:rPr lang="en-CA" dirty="0"/>
              <a:t>(string </a:t>
            </a:r>
            <a:r>
              <a:rPr lang="en-CA" dirty="0" err="1"/>
              <a:t>str</a:t>
            </a:r>
            <a:r>
              <a:rPr lang="en-CA" dirty="0"/>
              <a:t>)</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a:t>
            </a:r>
            <a:r>
              <a:rPr lang="en-CA" dirty="0" err="1"/>
              <a:t>Console.WriteLine</a:t>
            </a:r>
            <a:r>
              <a:rPr lang="en-CA" dirty="0"/>
              <a:t>("User defined exception");</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a:t>
            </a:r>
          </a:p>
          <a:p>
            <a:pPr fontAlgn="auto">
              <a:spcAft>
                <a:spcPts val="0"/>
              </a:spcAft>
              <a:buFont typeface="Arial" pitchFamily="34" charset="0"/>
              <a:buChar char="•"/>
              <a:defRPr/>
            </a:pPr>
            <a:r>
              <a:rPr lang="en-CA" dirty="0"/>
              <a:t>class </a:t>
            </a:r>
            <a:r>
              <a:rPr lang="en-CA" dirty="0" err="1"/>
              <a:t>MyClient</a:t>
            </a:r>
            <a:endParaRPr lang="en-CA" dirty="0"/>
          </a:p>
          <a:p>
            <a:pPr fontAlgn="auto">
              <a:spcAft>
                <a:spcPts val="0"/>
              </a:spcAft>
              <a:buFont typeface="Arial" pitchFamily="34" charset="0"/>
              <a:buChar char="•"/>
              <a:defRPr/>
            </a:pPr>
            <a:r>
              <a:rPr lang="en-CA" dirty="0"/>
              <a:t>{</a:t>
            </a:r>
          </a:p>
          <a:p>
            <a:pPr fontAlgn="auto">
              <a:spcAft>
                <a:spcPts val="0"/>
              </a:spcAft>
              <a:buFont typeface="Arial" pitchFamily="34" charset="0"/>
              <a:buChar char="•"/>
              <a:defRPr/>
            </a:pPr>
            <a:r>
              <a:rPr lang="en-CA" dirty="0"/>
              <a:t>    public static void Main()</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a:t>
            </a:r>
            <a:r>
              <a:rPr lang="en-CA" dirty="0" err="1"/>
              <a:t>int</a:t>
            </a:r>
            <a:r>
              <a:rPr lang="en-CA" dirty="0"/>
              <a:t> x = 0;</a:t>
            </a:r>
          </a:p>
          <a:p>
            <a:pPr fontAlgn="auto">
              <a:spcAft>
                <a:spcPts val="0"/>
              </a:spcAft>
              <a:buFont typeface="Arial" pitchFamily="34" charset="0"/>
              <a:buChar char="•"/>
              <a:defRPr/>
            </a:pPr>
            <a:r>
              <a:rPr lang="en-CA" dirty="0"/>
              <a:t>        </a:t>
            </a:r>
            <a:r>
              <a:rPr lang="en-CA" dirty="0" err="1"/>
              <a:t>int</a:t>
            </a:r>
            <a:r>
              <a:rPr lang="en-CA" dirty="0"/>
              <a:t> div = 0;</a:t>
            </a:r>
          </a:p>
          <a:p>
            <a:pPr fontAlgn="auto">
              <a:spcAft>
                <a:spcPts val="0"/>
              </a:spcAft>
              <a:buFont typeface="Arial" pitchFamily="34" charset="0"/>
              <a:buChar char="•"/>
              <a:defRPr/>
            </a:pPr>
            <a:endParaRPr lang="en-CA" dirty="0"/>
          </a:p>
          <a:p>
            <a:pPr fontAlgn="auto">
              <a:spcAft>
                <a:spcPts val="0"/>
              </a:spcAft>
              <a:buFont typeface="Arial" pitchFamily="34" charset="0"/>
              <a:buChar char="•"/>
              <a:defRPr/>
            </a:pPr>
            <a:r>
              <a:rPr lang="en-CA" dirty="0"/>
              <a:t>        try</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div = 100 / x;</a:t>
            </a:r>
          </a:p>
          <a:p>
            <a:pPr fontAlgn="auto">
              <a:spcAft>
                <a:spcPts val="0"/>
              </a:spcAft>
              <a:buFont typeface="Arial" pitchFamily="34" charset="0"/>
              <a:buChar char="•"/>
              <a:defRPr/>
            </a:pPr>
            <a:r>
              <a:rPr lang="en-CA" dirty="0"/>
              <a:t>            throw new </a:t>
            </a:r>
            <a:r>
              <a:rPr lang="en-CA" dirty="0" err="1"/>
              <a:t>MyException</a:t>
            </a:r>
            <a:r>
              <a:rPr lang="en-CA" dirty="0"/>
              <a:t>("</a:t>
            </a:r>
            <a:r>
              <a:rPr lang="en-CA" dirty="0" err="1"/>
              <a:t>rajesh</a:t>
            </a:r>
            <a:r>
              <a:rPr lang="en-CA" dirty="0"/>
              <a:t>");</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catch (Exception e)</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US" dirty="0"/>
              <a:t>          </a:t>
            </a:r>
            <a:r>
              <a:rPr lang="en-US" dirty="0" err="1"/>
              <a:t>Console.WriteLine</a:t>
            </a:r>
            <a:r>
              <a:rPr lang="en-US" dirty="0"/>
              <a:t>("Exception caught here" + </a:t>
            </a:r>
            <a:r>
              <a:rPr lang="en-US" dirty="0" err="1"/>
              <a:t>e.ToString</a:t>
            </a:r>
            <a:r>
              <a:rPr lang="en-US" dirty="0"/>
              <a:t>());</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        </a:t>
            </a:r>
            <a:r>
              <a:rPr lang="en-CA" dirty="0" err="1"/>
              <a:t>Console.WriteLine</a:t>
            </a:r>
            <a:r>
              <a:rPr lang="en-CA" dirty="0"/>
              <a:t>("LAST STATEMENT");</a:t>
            </a:r>
          </a:p>
          <a:p>
            <a:pPr fontAlgn="auto">
              <a:spcAft>
                <a:spcPts val="0"/>
              </a:spcAft>
              <a:buFont typeface="Arial" pitchFamily="34" charset="0"/>
              <a:buChar char="•"/>
              <a:defRPr/>
            </a:pPr>
            <a:r>
              <a:rPr lang="en-CA" dirty="0"/>
              <a:t>    }</a:t>
            </a:r>
          </a:p>
          <a:p>
            <a:pPr fontAlgn="auto">
              <a:spcAft>
                <a:spcPts val="0"/>
              </a:spcAft>
              <a:buFont typeface="Arial" pitchFamily="34" charset="0"/>
              <a:buChar char="•"/>
              <a:defRPr/>
            </a:pPr>
            <a:r>
              <a:rPr lang="en-CA" dirty="0"/>
              <a:t>}</a:t>
            </a:r>
          </a:p>
        </p:txBody>
      </p:sp>
      <p:sp>
        <p:nvSpPr>
          <p:cNvPr id="4" name="TextBox 3"/>
          <p:cNvSpPr txBox="1"/>
          <p:nvPr/>
        </p:nvSpPr>
        <p:spPr>
          <a:xfrm>
            <a:off x="5791200" y="2514601"/>
            <a:ext cx="4390946" cy="2031325"/>
          </a:xfrm>
          <a:prstGeom prst="rect">
            <a:avLst/>
          </a:prstGeom>
          <a:solidFill>
            <a:schemeClr val="tx2">
              <a:lumMod val="20000"/>
              <a:lumOff val="80000"/>
            </a:schemeClr>
          </a:solidFill>
        </p:spPr>
        <p:txBody>
          <a:bodyPr wrap="none">
            <a:spAutoFit/>
          </a:bodyPr>
          <a:lstStyle/>
          <a:p>
            <a:pPr fontAlgn="auto">
              <a:spcBef>
                <a:spcPts val="0"/>
              </a:spcBef>
              <a:spcAft>
                <a:spcPts val="0"/>
              </a:spcAft>
              <a:defRPr/>
            </a:pPr>
            <a:r>
              <a:rPr lang="en-US" dirty="0">
                <a:latin typeface="+mn-lt"/>
              </a:rPr>
              <a:t>In C#, it is possible to create our </a:t>
            </a:r>
          </a:p>
          <a:p>
            <a:pPr fontAlgn="auto">
              <a:spcBef>
                <a:spcPts val="0"/>
              </a:spcBef>
              <a:spcAft>
                <a:spcPts val="0"/>
              </a:spcAft>
              <a:defRPr/>
            </a:pPr>
            <a:r>
              <a:rPr lang="en-US" dirty="0">
                <a:latin typeface="+mn-lt"/>
              </a:rPr>
              <a:t>own exception class. But Exception </a:t>
            </a:r>
          </a:p>
          <a:p>
            <a:pPr fontAlgn="auto">
              <a:spcBef>
                <a:spcPts val="0"/>
              </a:spcBef>
              <a:spcAft>
                <a:spcPts val="0"/>
              </a:spcAft>
              <a:defRPr/>
            </a:pPr>
            <a:r>
              <a:rPr lang="en-US" dirty="0">
                <a:latin typeface="+mn-lt"/>
              </a:rPr>
              <a:t>must be the ultimate base class for </a:t>
            </a:r>
          </a:p>
          <a:p>
            <a:pPr fontAlgn="auto">
              <a:spcBef>
                <a:spcPts val="0"/>
              </a:spcBef>
              <a:spcAft>
                <a:spcPts val="0"/>
              </a:spcAft>
              <a:defRPr/>
            </a:pPr>
            <a:r>
              <a:rPr lang="en-US" dirty="0">
                <a:latin typeface="+mn-lt"/>
              </a:rPr>
              <a:t>all exceptions in C#. So the user-defined </a:t>
            </a:r>
          </a:p>
          <a:p>
            <a:pPr fontAlgn="auto">
              <a:spcBef>
                <a:spcPts val="0"/>
              </a:spcBef>
              <a:spcAft>
                <a:spcPts val="0"/>
              </a:spcAft>
              <a:defRPr/>
            </a:pPr>
            <a:r>
              <a:rPr lang="en-US" dirty="0">
                <a:latin typeface="+mn-lt"/>
              </a:rPr>
              <a:t>exception classes must inherit from </a:t>
            </a:r>
          </a:p>
          <a:p>
            <a:pPr fontAlgn="auto">
              <a:spcBef>
                <a:spcPts val="0"/>
              </a:spcBef>
              <a:spcAft>
                <a:spcPts val="0"/>
              </a:spcAft>
              <a:defRPr/>
            </a:pPr>
            <a:r>
              <a:rPr lang="en-US" dirty="0">
                <a:latin typeface="+mn-lt"/>
              </a:rPr>
              <a:t>either Exception class or one of its </a:t>
            </a:r>
          </a:p>
          <a:p>
            <a:pPr fontAlgn="auto">
              <a:spcBef>
                <a:spcPts val="0"/>
              </a:spcBef>
              <a:spcAft>
                <a:spcPts val="0"/>
              </a:spcAft>
              <a:defRPr/>
            </a:pPr>
            <a:r>
              <a:rPr lang="en-US" dirty="0">
                <a:latin typeface="+mn-lt"/>
              </a:rPr>
              <a:t>standard derived classes. </a:t>
            </a:r>
            <a:endParaRPr lang="en-CA" dirty="0">
              <a:latin typeface="+mn-l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CA"/>
              <a:t>Design Guidelines</a:t>
            </a:r>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Char char="•"/>
              <a:defRPr/>
            </a:pPr>
            <a:r>
              <a:rPr lang="en-US" dirty="0"/>
              <a:t>Exceptions should be used to communicate exceptional conditions. </a:t>
            </a:r>
          </a:p>
          <a:p>
            <a:pPr fontAlgn="auto">
              <a:spcAft>
                <a:spcPts val="0"/>
              </a:spcAft>
              <a:buFont typeface="Arial" pitchFamily="34" charset="0"/>
              <a:buChar char="•"/>
              <a:defRPr/>
            </a:pPr>
            <a:r>
              <a:rPr lang="en-US" dirty="0"/>
              <a:t>Don't use them to communicate events that are expected, such as reaching the end of a file. </a:t>
            </a:r>
          </a:p>
          <a:p>
            <a:pPr fontAlgn="auto">
              <a:spcAft>
                <a:spcPts val="0"/>
              </a:spcAft>
              <a:buFont typeface="Arial" pitchFamily="34" charset="0"/>
              <a:buChar char="•"/>
              <a:defRPr/>
            </a:pPr>
            <a:r>
              <a:rPr lang="en-US" dirty="0"/>
              <a:t>If there's a good predefined exception in the System namespace that describes the exception condition (one that will make sense to the users of the class) use that one rather than defining a new exception class, and put specific information in the message.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sz="quarter"/>
          </p:nvPr>
        </p:nvSpPr>
        <p:spPr/>
        <p:txBody>
          <a:bodyPr/>
          <a:lstStyle/>
          <a:p>
            <a:r>
              <a:rPr lang="nl-BE" dirty="0" err="1"/>
              <a:t>Unused</a:t>
            </a:r>
            <a:r>
              <a:rPr lang="nl-BE" dirty="0"/>
              <a:t>: </a:t>
            </a:r>
            <a:r>
              <a:rPr lang="nl-BE" dirty="0" err="1"/>
              <a:t>structs</a:t>
            </a:r>
            <a:endParaRPr lang="nl-BE" dirty="0"/>
          </a:p>
        </p:txBody>
      </p:sp>
    </p:spTree>
    <p:extLst>
      <p:ext uri="{BB962C8B-B14F-4D97-AF65-F5344CB8AC3E}">
        <p14:creationId xmlns:p14="http://schemas.microsoft.com/office/powerpoint/2010/main" val="1486784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defRPr/>
            </a:pPr>
            <a:r>
              <a:rPr lang="nl-BE" dirty="0"/>
              <a:t>Case </a:t>
            </a:r>
            <a:r>
              <a:rPr lang="nl-BE" dirty="0" err="1"/>
              <a:t>study</a:t>
            </a:r>
            <a:endParaRPr lang="nl-BE" dirty="0"/>
          </a:p>
        </p:txBody>
      </p:sp>
      <p:sp>
        <p:nvSpPr>
          <p:cNvPr id="26627" name="Tijdelijke aanduiding voor tekst 2"/>
          <p:cNvSpPr>
            <a:spLocks noGrp="1"/>
          </p:cNvSpPr>
          <p:nvPr>
            <p:ph type="body" idx="1"/>
          </p:nvPr>
        </p:nvSpPr>
        <p:spPr/>
        <p:txBody>
          <a:bodyPr/>
          <a:lstStyle/>
          <a:p>
            <a:endParaRPr lang="nl-BE"/>
          </a:p>
        </p:txBody>
      </p:sp>
      <p:sp>
        <p:nvSpPr>
          <p:cNvPr id="18436" name="Tijdelijke aanduiding voor dianummer 3"/>
          <p:cNvSpPr>
            <a:spLocks noGrp="1"/>
          </p:cNvSpPr>
          <p:nvPr>
            <p:ph type="sldNum" sz="quarter" idx="10"/>
          </p:nvPr>
        </p:nvSpPr>
        <p:spPr/>
        <p:txBody>
          <a:bodyPr/>
          <a:lstStyle/>
          <a:p>
            <a:pPr>
              <a:defRPr/>
            </a:pPr>
            <a:r>
              <a:rPr lang="nl-NL" dirty="0"/>
              <a:t>| </a:t>
            </a:r>
            <a:fld id="{7C200AE6-AF29-4143-B1CA-3A57F8ADEE4E}" type="slidenum">
              <a:rPr lang="nl-NL" smtClean="0"/>
              <a:pPr>
                <a:defRPr/>
              </a:pPr>
              <a:t>98</a:t>
            </a:fld>
            <a:endParaRPr lang="nl-NL" dirty="0"/>
          </a:p>
        </p:txBody>
      </p:sp>
      <p:sp>
        <p:nvSpPr>
          <p:cNvPr id="26629" name="Tekstvak 4"/>
          <p:cNvSpPr txBox="1">
            <a:spLocks noChangeArrowheads="1"/>
          </p:cNvSpPr>
          <p:nvPr/>
        </p:nvSpPr>
        <p:spPr bwMode="auto">
          <a:xfrm>
            <a:off x="1524001" y="6550026"/>
            <a:ext cx="531813" cy="307975"/>
          </a:xfrm>
          <a:prstGeom prst="rect">
            <a:avLst/>
          </a:prstGeom>
          <a:noFill/>
          <a:ln w="9525">
            <a:noFill/>
            <a:miter lim="800000"/>
            <a:headEnd/>
            <a:tailEnd/>
          </a:ln>
        </p:spPr>
        <p:txBody>
          <a:bodyPr wrap="none">
            <a:spAutoFit/>
          </a:bodyPr>
          <a:lstStyle/>
          <a:p>
            <a:pPr eaLnBrk="0" hangingPunct="0"/>
            <a:r>
              <a:rPr lang="nl-BE" sz="1400"/>
              <a:t>p.72</a:t>
            </a:r>
          </a:p>
        </p:txBody>
      </p:sp>
    </p:spTree>
    <p:extLst>
      <p:ext uri="{BB962C8B-B14F-4D97-AF65-F5344CB8AC3E}">
        <p14:creationId xmlns:p14="http://schemas.microsoft.com/office/powerpoint/2010/main" val="21266343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el 1"/>
          <p:cNvSpPr>
            <a:spLocks noGrp="1"/>
          </p:cNvSpPr>
          <p:nvPr>
            <p:ph type="title"/>
          </p:nvPr>
        </p:nvSpPr>
        <p:spPr>
          <a:xfrm>
            <a:off x="2293939" y="0"/>
            <a:ext cx="7699375" cy="922338"/>
          </a:xfrm>
        </p:spPr>
        <p:txBody>
          <a:bodyPr/>
          <a:lstStyle/>
          <a:p>
            <a:r>
              <a:rPr lang="en-IE"/>
              <a:t>Case study: Friendly Bank</a:t>
            </a:r>
          </a:p>
        </p:txBody>
      </p:sp>
      <p:sp>
        <p:nvSpPr>
          <p:cNvPr id="27651" name="Tijdelijke aanduiding voor inhoud 2"/>
          <p:cNvSpPr>
            <a:spLocks noGrp="1"/>
          </p:cNvSpPr>
          <p:nvPr>
            <p:ph idx="1"/>
          </p:nvPr>
        </p:nvSpPr>
        <p:spPr/>
        <p:txBody>
          <a:bodyPr/>
          <a:lstStyle/>
          <a:p>
            <a:r>
              <a:rPr lang="en-IE"/>
              <a:t>Case study om nieuwe begrippen toe te lichten</a:t>
            </a:r>
          </a:p>
          <a:p>
            <a:endParaRPr lang="en-IE"/>
          </a:p>
          <a:p>
            <a:r>
              <a:rPr lang="en-IE"/>
              <a:t>Programma voor </a:t>
            </a:r>
          </a:p>
          <a:p>
            <a:pPr lvl="1">
              <a:buFont typeface="Times" pitchFamily="18" charset="0"/>
              <a:buNone/>
            </a:pPr>
            <a:r>
              <a:rPr lang="en-IE" sz="2000" b="1"/>
              <a:t>“United Friendly and Really Nice Bank of Lovely People </a:t>
            </a:r>
            <a:r>
              <a:rPr lang="en-IE" sz="2000" b="1" baseline="30000"/>
              <a:t>TM</a:t>
            </a:r>
            <a:r>
              <a:rPr lang="en-IE" sz="2000" b="1"/>
              <a:t>”</a:t>
            </a:r>
          </a:p>
        </p:txBody>
      </p:sp>
      <p:sp>
        <p:nvSpPr>
          <p:cNvPr id="20484" name="Tijdelijke aanduiding voor dianummer 3"/>
          <p:cNvSpPr>
            <a:spLocks noGrp="1"/>
          </p:cNvSpPr>
          <p:nvPr>
            <p:ph type="sldNum" sz="quarter" idx="10"/>
          </p:nvPr>
        </p:nvSpPr>
        <p:spPr/>
        <p:txBody>
          <a:bodyPr/>
          <a:lstStyle/>
          <a:p>
            <a:pPr>
              <a:defRPr/>
            </a:pPr>
            <a:r>
              <a:rPr lang="nl-NL" dirty="0"/>
              <a:t>| </a:t>
            </a:r>
            <a:fld id="{0FEC8F3B-839A-4F50-B18D-F35335646BF2}" type="slidenum">
              <a:rPr lang="nl-NL" smtClean="0"/>
              <a:pPr>
                <a:defRPr/>
              </a:pPr>
              <a:t>99</a:t>
            </a:fld>
            <a:endParaRPr lang="nl-NL" dirty="0"/>
          </a:p>
        </p:txBody>
      </p:sp>
    </p:spTree>
    <p:extLst>
      <p:ext uri="{BB962C8B-B14F-4D97-AF65-F5344CB8AC3E}">
        <p14:creationId xmlns:p14="http://schemas.microsoft.com/office/powerpoint/2010/main" val="3867067960"/>
      </p:ext>
    </p:extLst>
  </p:cSld>
  <p:clrMapOvr>
    <a:masterClrMapping/>
  </p:clrMapOvr>
</p:sld>
</file>

<file path=ppt/theme/theme1.xml><?xml version="1.0" encoding="utf-8"?>
<a:theme xmlns:a="http://schemas.openxmlformats.org/drawingml/2006/main" name="Standaardontwerp">
  <a:themeElements>
    <a:clrScheme name="Roo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Standaardontwerp">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1800" b="0" i="0" u="none" strike="noStrike" cap="none" normalizeH="0" baseline="0" smtClean="0">
            <a:ln>
              <a:noFill/>
            </a:ln>
            <a:solidFill>
              <a:schemeClr val="tx1"/>
            </a:solidFill>
            <a:effectLst/>
            <a:latin typeface="Arial" charset="0"/>
          </a:defRPr>
        </a:defPPr>
      </a:lstStyle>
    </a:lnDef>
  </a:objectDefaults>
  <a:extraClrSchemeLst>
    <a:extraClrScheme>
      <a:clrScheme name="Standaardontwerp 1">
        <a:dk1>
          <a:srgbClr val="330000"/>
        </a:dk1>
        <a:lt1>
          <a:srgbClr val="FFFFFF"/>
        </a:lt1>
        <a:dk2>
          <a:srgbClr val="330000"/>
        </a:dk2>
        <a:lt2>
          <a:srgbClr val="5C1F00"/>
        </a:lt2>
        <a:accent1>
          <a:srgbClr val="FF9900"/>
        </a:accent1>
        <a:accent2>
          <a:srgbClr val="330000"/>
        </a:accent2>
        <a:accent3>
          <a:srgbClr val="FFFFFF"/>
        </a:accent3>
        <a:accent4>
          <a:srgbClr val="2A0000"/>
        </a:accent4>
        <a:accent5>
          <a:srgbClr val="FFCAAA"/>
        </a:accent5>
        <a:accent6>
          <a:srgbClr val="2D0000"/>
        </a:accent6>
        <a:hlink>
          <a:srgbClr val="FFCC66"/>
        </a:hlink>
        <a:folHlink>
          <a:srgbClr val="C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TotalTime>
  <Words>3291</Words>
  <Application>Microsoft Office PowerPoint</Application>
  <PresentationFormat>Breedbeeld</PresentationFormat>
  <Paragraphs>887</Paragraphs>
  <Slides>146</Slides>
  <Notes>23</Notes>
  <HiddenSlides>8</HiddenSlides>
  <MMClips>0</MMClips>
  <ScaleCrop>false</ScaleCrop>
  <HeadingPairs>
    <vt:vector size="8" baseType="variant">
      <vt:variant>
        <vt:lpstr>Gebruikte lettertypen</vt:lpstr>
      </vt:variant>
      <vt:variant>
        <vt:i4>6</vt:i4>
      </vt:variant>
      <vt:variant>
        <vt:lpstr>Thema</vt:lpstr>
      </vt:variant>
      <vt:variant>
        <vt:i4>1</vt:i4>
      </vt:variant>
      <vt:variant>
        <vt:lpstr>Diatitels</vt:lpstr>
      </vt:variant>
      <vt:variant>
        <vt:i4>146</vt:i4>
      </vt:variant>
      <vt:variant>
        <vt:lpstr>Aangepaste voorstellingen</vt:lpstr>
      </vt:variant>
      <vt:variant>
        <vt:i4>1</vt:i4>
      </vt:variant>
    </vt:vector>
  </HeadingPairs>
  <TitlesOfParts>
    <vt:vector size="154" baseType="lpstr">
      <vt:lpstr>Times</vt:lpstr>
      <vt:lpstr>Aharoni</vt:lpstr>
      <vt:lpstr>Courier New</vt:lpstr>
      <vt:lpstr>Arial</vt:lpstr>
      <vt:lpstr>Times New Roman</vt:lpstr>
      <vt:lpstr>Calibri</vt:lpstr>
      <vt:lpstr>Standaardontwerp</vt:lpstr>
      <vt:lpstr>Operator overloading</vt:lpstr>
      <vt:lpstr>Objecten optellen?</vt:lpstr>
      <vt:lpstr>Overloading Operators</vt:lpstr>
      <vt:lpstr>Wat kan je overloaden?</vt:lpstr>
      <vt:lpstr>Overloading Operators (cont'd.)</vt:lpstr>
      <vt:lpstr>Operator + overloaden</vt:lpstr>
      <vt:lpstr>Operator + overloaden</vt:lpstr>
      <vt:lpstr>Syntax</vt:lpstr>
      <vt:lpstr>Operator + overloaden</vt:lpstr>
      <vt:lpstr>Overloading Operators (cont'd.)</vt:lpstr>
      <vt:lpstr>Overloading Operators (cont'd.)</vt:lpstr>
      <vt:lpstr>PowerPoint-presentatie</vt:lpstr>
      <vt:lpstr>This</vt:lpstr>
      <vt:lpstr>Understanding the this Reference</vt:lpstr>
      <vt:lpstr>Understanding the this Reference (cont'd.)</vt:lpstr>
      <vt:lpstr>Understanding the this Reference (cont'd.)</vt:lpstr>
      <vt:lpstr>Understanding the this Reference (cont'd.)</vt:lpstr>
      <vt:lpstr>Chapter 9 done!</vt:lpstr>
      <vt:lpstr>PowerPoint-presentatie</vt:lpstr>
      <vt:lpstr>PowerPoint-presentatie</vt:lpstr>
      <vt:lpstr>Object Oriented Programming</vt:lpstr>
      <vt:lpstr>ICT 2: Object Geörienteerd Programmeren 2</vt:lpstr>
      <vt:lpstr>Case 3: OO Game</vt:lpstr>
      <vt:lpstr>SOLID principes</vt:lpstr>
      <vt:lpstr>Het concept</vt:lpstr>
      <vt:lpstr>Het doel</vt:lpstr>
      <vt:lpstr>Design</vt:lpstr>
      <vt:lpstr>Design</vt:lpstr>
      <vt:lpstr>PowerPoint-presentatie</vt:lpstr>
      <vt:lpstr>Speciale krachten</vt:lpstr>
      <vt:lpstr>Interface needed</vt:lpstr>
      <vt:lpstr>Let’s prog</vt:lpstr>
      <vt:lpstr>Type units</vt:lpstr>
      <vt:lpstr>Final Design</vt:lpstr>
      <vt:lpstr>Code in actie</vt:lpstr>
      <vt:lpstr>Liever met lijsten?!</vt:lpstr>
      <vt:lpstr>Gebruik list</vt:lpstr>
      <vt:lpstr>Let’s prog</vt:lpstr>
      <vt:lpstr>IFighter</vt:lpstr>
      <vt:lpstr>Let’s prog</vt:lpstr>
      <vt:lpstr>PowerPoint-presentatie</vt:lpstr>
      <vt:lpstr>Thinkin in objects</vt:lpstr>
      <vt:lpstr>PowerPoint-presentatie</vt:lpstr>
      <vt:lpstr>PowerPoint-presentatie</vt:lpstr>
      <vt:lpstr>PowerPoint-presentatie</vt:lpstr>
      <vt:lpstr>Einde semester 2</vt:lpstr>
      <vt:lpstr>Volgende 2 jaren</vt:lpstr>
      <vt:lpstr>Wat kunnen we?</vt:lpstr>
      <vt:lpstr>Wat kunnen we </vt:lpstr>
      <vt:lpstr>Wat kunnen we</vt:lpstr>
      <vt:lpstr>Wat kunnen we</vt:lpstr>
      <vt:lpstr>Leestips</vt:lpstr>
      <vt:lpstr>PowerPoint-presentatie</vt:lpstr>
      <vt:lpstr>ICT 2: Object Geörienteerd Programmeren 2</vt:lpstr>
      <vt:lpstr>PowerPoint-presentatie</vt:lpstr>
      <vt:lpstr>Doom Source code</vt:lpstr>
      <vt:lpstr>Main-methode</vt:lpstr>
      <vt:lpstr>System-independent main function, and setup code</vt:lpstr>
      <vt:lpstr>System-independent main function, and setup code</vt:lpstr>
      <vt:lpstr>System-independent main function, and setup code</vt:lpstr>
      <vt:lpstr>PowerPoint-presentatie</vt:lpstr>
      <vt:lpstr>D_DoomLoop: het spel </vt:lpstr>
      <vt:lpstr>Speler</vt:lpstr>
      <vt:lpstr>Speler</vt:lpstr>
      <vt:lpstr>Spel-logica en inputverwerken</vt:lpstr>
      <vt:lpstr>Spel-logica en inputverwerken</vt:lpstr>
      <vt:lpstr>Monster-AI</vt:lpstr>
      <vt:lpstr>Monster-AI</vt:lpstr>
      <vt:lpstr>Interactie tussen objecten en speler</vt:lpstr>
      <vt:lpstr>Ohja</vt:lpstr>
      <vt:lpstr>Some good practices</vt:lpstr>
      <vt:lpstr>Tips&amp; tricks bij de oefeningen</vt:lpstr>
      <vt:lpstr>Dobbelaar</vt:lpstr>
      <vt:lpstr>BMIBerekenaar</vt:lpstr>
      <vt:lpstr>BMIBerekenaar met Properties (ter illustratie)</vt:lpstr>
      <vt:lpstr>Static BMIBerekenaar (ter illustratie)</vt:lpstr>
      <vt:lpstr>Rechthoek2</vt:lpstr>
      <vt:lpstr>Rechthoek2</vt:lpstr>
      <vt:lpstr>Recthoek2 </vt:lpstr>
      <vt:lpstr>Recthoek2</vt:lpstr>
      <vt:lpstr>Rechthoek2</vt:lpstr>
      <vt:lpstr>PowerPoint-presentatie</vt:lpstr>
      <vt:lpstr>PowerPoint-presentatie</vt:lpstr>
      <vt:lpstr>Exception Handling in C#</vt:lpstr>
      <vt:lpstr>Exception handling</vt:lpstr>
      <vt:lpstr>try, catch, finally</vt:lpstr>
      <vt:lpstr>General form of try-catch-finally in C#</vt:lpstr>
      <vt:lpstr>Uncaught Exceptions  </vt:lpstr>
      <vt:lpstr>Catching exceptions</vt:lpstr>
      <vt:lpstr>finally block </vt:lpstr>
      <vt:lpstr>catch block optional. </vt:lpstr>
      <vt:lpstr>Multiple Catch Blocks </vt:lpstr>
      <vt:lpstr>Handling all exceptions  with Exception object. </vt:lpstr>
      <vt:lpstr>Throwing an Exception </vt:lpstr>
      <vt:lpstr>User-defined Exceptions</vt:lpstr>
      <vt:lpstr>Design Guidelines</vt:lpstr>
      <vt:lpstr>Unused: structs</vt:lpstr>
      <vt:lpstr>Case study</vt:lpstr>
      <vt:lpstr>Case study: Friendly Bank</vt:lpstr>
      <vt:lpstr>Scope van een project</vt:lpstr>
      <vt:lpstr>Structures</vt:lpstr>
      <vt:lpstr>Structures</vt:lpstr>
      <vt:lpstr>Voorbeeldstructuur voor onze bank-case</vt:lpstr>
      <vt:lpstr>Voorbeeldstructuur voor onze bank-case</vt:lpstr>
      <vt:lpstr>Data structures</vt:lpstr>
      <vt:lpstr>Gebruik struct</vt:lpstr>
      <vt:lpstr>Waarden in struct benaderen</vt:lpstr>
      <vt:lpstr>Beginwaarden in structures</vt:lpstr>
      <vt:lpstr>Structs en enums voor onze bank-case</vt:lpstr>
      <vt:lpstr>PowerPoint-presentatie</vt:lpstr>
      <vt:lpstr>Structures: handig, maar beperkt</vt:lpstr>
      <vt:lpstr>Unused: OO Rollenspel</vt:lpstr>
      <vt:lpstr>OO Rollenspel</vt:lpstr>
      <vt:lpstr>Blackboard</vt:lpstr>
      <vt:lpstr>Bamboozler</vt:lpstr>
      <vt:lpstr>Acrobat</vt:lpstr>
      <vt:lpstr>Dice</vt:lpstr>
      <vt:lpstr>Calculator</vt:lpstr>
      <vt:lpstr>LazyCalculator</vt:lpstr>
      <vt:lpstr>Decider</vt:lpstr>
      <vt:lpstr>Geavanceerd debuggen I </vt:lpstr>
      <vt:lpstr>Exceptions</vt:lpstr>
      <vt:lpstr>Exception helper</vt:lpstr>
      <vt:lpstr>NullReferenceException</vt:lpstr>
      <vt:lpstr>Callstack</vt:lpstr>
      <vt:lpstr>Call Stack</vt:lpstr>
      <vt:lpstr>Call Stack</vt:lpstr>
      <vt:lpstr>Call Stack tracing</vt:lpstr>
      <vt:lpstr>PowerPoint-presentatie</vt:lpstr>
      <vt:lpstr>PowerPoint-presentatie</vt:lpstr>
      <vt:lpstr>This en objecten</vt:lpstr>
      <vt:lpstr>Objecten en this</vt:lpstr>
      <vt:lpstr>Structures</vt:lpstr>
      <vt:lpstr>Structures</vt:lpstr>
      <vt:lpstr>Data structures</vt:lpstr>
      <vt:lpstr>Waarden in struct benaderen</vt:lpstr>
      <vt:lpstr>Gebruik struct</vt:lpstr>
      <vt:lpstr>Beginwaarden in structures</vt:lpstr>
      <vt:lpstr>Encryptie / Decryptie</vt:lpstr>
      <vt:lpstr>Bubblesort</vt:lpstr>
      <vt:lpstr>Insert Sort algorithm</vt:lpstr>
      <vt:lpstr>String en chars</vt:lpstr>
      <vt:lpstr>Strings vergelijken</vt:lpstr>
      <vt:lpstr>String editeren</vt:lpstr>
      <vt:lpstr>Lengte, hoofdletters en trimmen</vt:lpstr>
      <vt:lpstr>Character commands</vt:lpstr>
      <vt:lpstr>Bare Essentials</vt:lpstr>
    </vt:vector>
  </TitlesOfParts>
  <Company>Gramma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voka presentatie versie 8 maart 2004</dc:subject>
  <dc:creator>Tim Dams</dc:creator>
  <cp:lastModifiedBy>Tim Dams</cp:lastModifiedBy>
  <cp:revision>2090</cp:revision>
  <cp:lastPrinted>2008-08-25T12:59:34Z</cp:lastPrinted>
  <dcterms:created xsi:type="dcterms:W3CDTF">2008-08-26T07:45:18Z</dcterms:created>
  <dcterms:modified xsi:type="dcterms:W3CDTF">2019-05-12T13:31:32Z</dcterms:modified>
</cp:coreProperties>
</file>